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6" r:id="rId3"/>
    <p:sldId id="267" r:id="rId4"/>
    <p:sldId id="270" r:id="rId5"/>
    <p:sldId id="268" r:id="rId6"/>
    <p:sldId id="277" r:id="rId7"/>
    <p:sldId id="269" r:id="rId8"/>
    <p:sldId id="271" r:id="rId9"/>
    <p:sldId id="278" r:id="rId10"/>
    <p:sldId id="273" r:id="rId11"/>
    <p:sldId id="272" r:id="rId12"/>
    <p:sldId id="26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50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697910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140153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055628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163641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58247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179872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218983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25673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65109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513298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936220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white">
                    <a:tint val="75000"/>
                  </a:prstClr>
                </a:solidFill>
              </a:rPr>
              <a:pPr/>
              <a:t>11/18/2024</a:t>
            </a:fld>
            <a:endParaRPr lang="en-US">
              <a:solidFill>
                <a:prstClr val="white">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white">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6431591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420888"/>
            <a:ext cx="7772400" cy="1362075"/>
          </a:xfrm>
        </p:spPr>
        <p:txBody>
          <a:bodyPr anchor="t">
            <a:normAutofit/>
          </a:bodyPr>
          <a:lstStyle/>
          <a:p>
            <a:r>
              <a:rPr lang="en-IN" dirty="0"/>
              <a:t>Independent Sample t-test</a:t>
            </a:r>
          </a:p>
        </p:txBody>
      </p:sp>
    </p:spTree>
    <p:extLst>
      <p:ext uri="{BB962C8B-B14F-4D97-AF65-F5344CB8AC3E}">
        <p14:creationId xmlns:p14="http://schemas.microsoft.com/office/powerpoint/2010/main" val="713702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692696"/>
          </a:xfrm>
        </p:spPr>
        <p:txBody>
          <a:bodyPr>
            <a:normAutofit fontScale="90000"/>
          </a:bodyPr>
          <a:lstStyle/>
          <a:p>
            <a:r>
              <a:rPr lang="en-US" b="1" dirty="0"/>
              <a:t>ASSUMPTIONS</a:t>
            </a:r>
            <a:endParaRPr lang="en-IN" dirty="0"/>
          </a:p>
        </p:txBody>
      </p:sp>
      <p:sp>
        <p:nvSpPr>
          <p:cNvPr id="3" name="Content Placeholder 2"/>
          <p:cNvSpPr>
            <a:spLocks noGrp="1"/>
          </p:cNvSpPr>
          <p:nvPr>
            <p:ph idx="1"/>
          </p:nvPr>
        </p:nvSpPr>
        <p:spPr>
          <a:xfrm>
            <a:off x="179512" y="692696"/>
            <a:ext cx="8712968" cy="5976663"/>
          </a:xfrm>
        </p:spPr>
        <p:txBody>
          <a:bodyPr>
            <a:normAutofit/>
          </a:bodyPr>
          <a:lstStyle/>
          <a:p>
            <a:pPr marL="0" indent="0">
              <a:buNone/>
            </a:pPr>
            <a:r>
              <a:rPr lang="en-US" dirty="0"/>
              <a:t>1. Independent sample t-test assumes that the dependent variable is normally distributed.</a:t>
            </a:r>
            <a:br>
              <a:rPr lang="en-US" dirty="0"/>
            </a:br>
            <a:r>
              <a:rPr lang="en-US" dirty="0"/>
              <a:t>2. Independent sample t-test assumes that the variance of the two groups is the same as the dependent variable. (Homogenous )</a:t>
            </a:r>
            <a:br>
              <a:rPr lang="en-US" dirty="0"/>
            </a:br>
            <a:r>
              <a:rPr lang="en-US" dirty="0"/>
              <a:t>3. Independent sample t-test assumes that the two samples are independent of each other.</a:t>
            </a:r>
            <a:br>
              <a:rPr lang="en-US" dirty="0"/>
            </a:br>
            <a:r>
              <a:rPr lang="en-US" dirty="0"/>
              <a:t>4. Samples for independent sample t-test are drawn from the population at random.</a:t>
            </a:r>
            <a:br>
              <a:rPr lang="en-US" dirty="0"/>
            </a:br>
            <a:r>
              <a:rPr lang="en-US" dirty="0"/>
              <a:t>5. In independent sample t-test, dependent variables must be measured on an interval or ratio scale.</a:t>
            </a:r>
            <a:endParaRPr lang="en-IN" dirty="0"/>
          </a:p>
          <a:p>
            <a:endParaRPr lang="en-IN" dirty="0"/>
          </a:p>
        </p:txBody>
      </p:sp>
    </p:spTree>
    <p:extLst>
      <p:ext uri="{BB962C8B-B14F-4D97-AF65-F5344CB8AC3E}">
        <p14:creationId xmlns:p14="http://schemas.microsoft.com/office/powerpoint/2010/main" val="3534097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850105"/>
          </a:xfrm>
        </p:spPr>
        <p:txBody>
          <a:bodyPr/>
          <a:lstStyle/>
          <a:p>
            <a:r>
              <a:rPr lang="en-IN" dirty="0"/>
              <a:t>Homogeneity Test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11618430"/>
              </p:ext>
            </p:extLst>
          </p:nvPr>
        </p:nvGraphicFramePr>
        <p:xfrm>
          <a:off x="1433511" y="2420888"/>
          <a:ext cx="6738888" cy="2160241"/>
        </p:xfrm>
        <a:graphic>
          <a:graphicData uri="http://schemas.openxmlformats.org/drawingml/2006/table">
            <a:tbl>
              <a:tblPr>
                <a:tableStyleId>{5C22544A-7EE6-4342-B048-85BDC9FD1C3A}</a:tableStyleId>
              </a:tblPr>
              <a:tblGrid>
                <a:gridCol w="1699710">
                  <a:extLst>
                    <a:ext uri="{9D8B030D-6E8A-4147-A177-3AD203B41FA5}">
                      <a16:colId xmlns:a16="http://schemas.microsoft.com/office/drawing/2014/main" val="20000"/>
                    </a:ext>
                  </a:extLst>
                </a:gridCol>
                <a:gridCol w="2079195">
                  <a:extLst>
                    <a:ext uri="{9D8B030D-6E8A-4147-A177-3AD203B41FA5}">
                      <a16:colId xmlns:a16="http://schemas.microsoft.com/office/drawing/2014/main" val="20001"/>
                    </a:ext>
                  </a:extLst>
                </a:gridCol>
                <a:gridCol w="1699710">
                  <a:extLst>
                    <a:ext uri="{9D8B030D-6E8A-4147-A177-3AD203B41FA5}">
                      <a16:colId xmlns:a16="http://schemas.microsoft.com/office/drawing/2014/main" val="20002"/>
                    </a:ext>
                  </a:extLst>
                </a:gridCol>
                <a:gridCol w="1260273">
                  <a:extLst>
                    <a:ext uri="{9D8B030D-6E8A-4147-A177-3AD203B41FA5}">
                      <a16:colId xmlns:a16="http://schemas.microsoft.com/office/drawing/2014/main" val="20003"/>
                    </a:ext>
                  </a:extLst>
                </a:gridCol>
              </a:tblGrid>
              <a:tr h="1080121">
                <a:tc rowSpan="2" gridSpan="2">
                  <a:txBody>
                    <a:bodyPr/>
                    <a:lstStyle/>
                    <a:p>
                      <a:pPr algn="ctr">
                        <a:lnSpc>
                          <a:spcPct val="115000"/>
                        </a:lnSpc>
                        <a:spcAft>
                          <a:spcPts val="0"/>
                        </a:spcAft>
                      </a:pPr>
                      <a:r>
                        <a:rPr lang="en-IN" sz="1800" dirty="0">
                          <a:effectLst/>
                        </a:rPr>
                        <a:t> </a:t>
                      </a:r>
                      <a:endParaRPr lang="en-IN" sz="1800" dirty="0">
                        <a:effectLst/>
                        <a:latin typeface="Times New Roman"/>
                        <a:ea typeface="Times New Roman"/>
                        <a:cs typeface="Times New Roman"/>
                      </a:endParaRPr>
                    </a:p>
                  </a:txBody>
                  <a:tcPr marL="0" marR="0" marT="0" marB="0" anchor="ctr"/>
                </a:tc>
                <a:tc rowSpan="2" hMerge="1">
                  <a:txBody>
                    <a:bodyPr/>
                    <a:lstStyle/>
                    <a:p>
                      <a:endParaRPr lang="en-IN"/>
                    </a:p>
                  </a:txBody>
                  <a:tcPr/>
                </a:tc>
                <a:tc gridSpan="2">
                  <a:txBody>
                    <a:bodyPr/>
                    <a:lstStyle/>
                    <a:p>
                      <a:pPr marL="38100" marR="38100" algn="ctr">
                        <a:lnSpc>
                          <a:spcPts val="1600"/>
                        </a:lnSpc>
                        <a:spcAft>
                          <a:spcPts val="0"/>
                        </a:spcAft>
                      </a:pPr>
                      <a:r>
                        <a:rPr lang="en-IN" sz="1800">
                          <a:effectLst/>
                        </a:rPr>
                        <a:t>Levene's Test for Equality of Variances</a:t>
                      </a:r>
                      <a:endParaRPr lang="en-IN" sz="1800">
                        <a:effectLst/>
                        <a:latin typeface="Times New Roman"/>
                        <a:ea typeface="Times New Roman"/>
                        <a:cs typeface="Times New Roman"/>
                      </a:endParaRPr>
                    </a:p>
                  </a:txBody>
                  <a:tcPr marL="0" marR="0" marT="0" marB="0" anchor="ctr"/>
                </a:tc>
                <a:tc hMerge="1">
                  <a:txBody>
                    <a:bodyPr/>
                    <a:lstStyle/>
                    <a:p>
                      <a:endParaRPr lang="en-IN"/>
                    </a:p>
                  </a:txBody>
                  <a:tcPr/>
                </a:tc>
                <a:extLst>
                  <a:ext uri="{0D108BD9-81ED-4DB2-BD59-A6C34878D82A}">
                    <a16:rowId xmlns:a16="http://schemas.microsoft.com/office/drawing/2014/main" val="10000"/>
                  </a:ext>
                </a:extLst>
              </a:tr>
              <a:tr h="540060">
                <a:tc gridSpan="2" vMerge="1">
                  <a:txBody>
                    <a:bodyPr/>
                    <a:lstStyle/>
                    <a:p>
                      <a:endParaRPr lang="en-IN"/>
                    </a:p>
                  </a:txBody>
                  <a:tcPr/>
                </a:tc>
                <a:tc hMerge="1" vMerge="1">
                  <a:txBody>
                    <a:bodyPr/>
                    <a:lstStyle/>
                    <a:p>
                      <a:endParaRPr lang="en-IN"/>
                    </a:p>
                  </a:txBody>
                  <a:tcPr/>
                </a:tc>
                <a:tc>
                  <a:txBody>
                    <a:bodyPr/>
                    <a:lstStyle/>
                    <a:p>
                      <a:pPr marL="38100" marR="38100" algn="ctr">
                        <a:lnSpc>
                          <a:spcPts val="1600"/>
                        </a:lnSpc>
                        <a:spcAft>
                          <a:spcPts val="0"/>
                        </a:spcAft>
                      </a:pPr>
                      <a:r>
                        <a:rPr lang="en-IN" sz="1800" dirty="0">
                          <a:effectLst/>
                        </a:rPr>
                        <a:t>F</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a:effectLst/>
                        </a:rPr>
                        <a:t>Sig.</a:t>
                      </a:r>
                      <a:endParaRPr lang="en-IN" sz="180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1"/>
                  </a:ext>
                </a:extLst>
              </a:tr>
              <a:tr h="540060">
                <a:tc>
                  <a:txBody>
                    <a:bodyPr/>
                    <a:lstStyle/>
                    <a:p>
                      <a:pPr marL="38100" marR="38100" algn="ctr">
                        <a:lnSpc>
                          <a:spcPts val="1600"/>
                        </a:lnSpc>
                        <a:spcAft>
                          <a:spcPts val="0"/>
                        </a:spcAft>
                      </a:pPr>
                      <a:r>
                        <a:rPr lang="en-IN" sz="1800">
                          <a:effectLst/>
                        </a:rPr>
                        <a:t>Salary</a:t>
                      </a:r>
                      <a:endParaRPr lang="en-IN" sz="18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a:effectLst/>
                        </a:rPr>
                        <a:t>Equal variances assumed</a:t>
                      </a:r>
                      <a:endParaRPr lang="en-IN" sz="18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119.669</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.000</a:t>
                      </a:r>
                      <a:endParaRPr lang="en-IN" sz="1800" dirty="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94693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548680"/>
                <a:ext cx="8229600" cy="5577483"/>
              </a:xfrm>
            </p:spPr>
            <p:txBody>
              <a:bodyPr>
                <a:normAutofit fontScale="92500" lnSpcReduction="20000"/>
              </a:bodyPr>
              <a:lstStyle/>
              <a:p>
                <a:pPr marL="0" indent="0">
                  <a:buNone/>
                </a:pPr>
                <a:r>
                  <a:rPr lang="en-IN" dirty="0"/>
                  <a:t>One sample t-test</a:t>
                </a:r>
                <a:endParaRPr lang="en-GB" dirty="0"/>
              </a:p>
              <a:p>
                <a:pPr marL="0" indent="0">
                  <a:buNone/>
                </a:pPr>
                <a14:m>
                  <m:oMathPara xmlns:m="http://schemas.openxmlformats.org/officeDocument/2006/math">
                    <m:oMathParaPr>
                      <m:jc m:val="centerGroup"/>
                    </m:oMathParaPr>
                    <m:oMath xmlns:m="http://schemas.openxmlformats.org/officeDocument/2006/math">
                      <m:r>
                        <a:rPr lang="en-IN" i="1">
                          <a:latin typeface="Cambria Math"/>
                        </a:rPr>
                        <m:t>𝑡</m:t>
                      </m:r>
                      <m:r>
                        <a:rPr lang="en-IN" i="1">
                          <a:latin typeface="Cambria Math"/>
                        </a:rPr>
                        <m:t>= </m:t>
                      </m:r>
                      <m:f>
                        <m:fPr>
                          <m:ctrlPr>
                            <a:rPr lang="en-GB" i="1">
                              <a:latin typeface="Cambria Math" panose="02040503050406030204" pitchFamily="18" charset="0"/>
                            </a:rPr>
                          </m:ctrlPr>
                        </m:fPr>
                        <m:num>
                          <m:r>
                            <a:rPr lang="en-IN" i="1">
                              <a:latin typeface="Cambria Math"/>
                            </a:rPr>
                            <m:t>𝑚</m:t>
                          </m:r>
                          <m:r>
                            <a:rPr lang="en-IN" i="1">
                              <a:latin typeface="Cambria Math"/>
                            </a:rPr>
                            <m:t>− </m:t>
                          </m:r>
                          <m:r>
                            <a:rPr lang="en-IN" i="1">
                              <a:latin typeface="Cambria Math"/>
                            </a:rPr>
                            <m:t>𝜇</m:t>
                          </m:r>
                        </m:num>
                        <m:den>
                          <m:r>
                            <a:rPr lang="en-IN" i="1">
                              <a:latin typeface="Cambria Math"/>
                            </a:rPr>
                            <m:t>𝑆</m:t>
                          </m:r>
                          <m:r>
                            <a:rPr lang="en-IN" i="1">
                              <a:latin typeface="Cambria Math"/>
                            </a:rPr>
                            <m:t>.</m:t>
                          </m:r>
                          <m:r>
                            <a:rPr lang="en-IN" i="1">
                              <a:latin typeface="Cambria Math"/>
                            </a:rPr>
                            <m:t>𝐸</m:t>
                          </m:r>
                          <m:r>
                            <a:rPr lang="en-IN" i="1">
                              <a:latin typeface="Cambria Math"/>
                            </a:rPr>
                            <m:t>.</m:t>
                          </m:r>
                        </m:den>
                      </m:f>
                      <m:r>
                        <a:rPr lang="en-IN" i="1">
                          <a:latin typeface="Cambria Math"/>
                        </a:rPr>
                        <m:t>= </m:t>
                      </m:r>
                      <m:f>
                        <m:fPr>
                          <m:ctrlPr>
                            <a:rPr lang="en-GB" i="1">
                              <a:latin typeface="Cambria Math" panose="02040503050406030204" pitchFamily="18" charset="0"/>
                            </a:rPr>
                          </m:ctrlPr>
                        </m:fPr>
                        <m:num>
                          <m:acc>
                            <m:accPr>
                              <m:chr m:val="̅"/>
                              <m:ctrlPr>
                                <a:rPr lang="en-GB" i="1">
                                  <a:latin typeface="Cambria Math" panose="02040503050406030204" pitchFamily="18" charset="0"/>
                                </a:rPr>
                              </m:ctrlPr>
                            </m:accPr>
                            <m:e>
                              <m:r>
                                <a:rPr lang="en-IN" i="1">
                                  <a:latin typeface="Cambria Math"/>
                                </a:rPr>
                                <m:t>𝑥</m:t>
                              </m:r>
                            </m:e>
                          </m:acc>
                          <m:r>
                            <a:rPr lang="en-IN" i="1">
                              <a:latin typeface="Cambria Math"/>
                            </a:rPr>
                            <m:t>− </m:t>
                          </m:r>
                          <m:r>
                            <a:rPr lang="en-IN" i="1">
                              <a:latin typeface="Cambria Math"/>
                            </a:rPr>
                            <m:t>𝜇</m:t>
                          </m:r>
                        </m:num>
                        <m:den>
                          <m:r>
                            <a:rPr lang="en-IN" i="1">
                              <a:latin typeface="Cambria Math"/>
                            </a:rPr>
                            <m:t>𝑆</m:t>
                          </m:r>
                          <m:r>
                            <a:rPr lang="en-IN" i="1">
                              <a:latin typeface="Cambria Math"/>
                            </a:rPr>
                            <m:t>.</m:t>
                          </m:r>
                          <m:r>
                            <a:rPr lang="en-IN" i="1">
                              <a:latin typeface="Cambria Math"/>
                            </a:rPr>
                            <m:t>𝐸</m:t>
                          </m:r>
                          <m:r>
                            <a:rPr lang="en-IN" i="1">
                              <a:latin typeface="Cambria Math"/>
                            </a:rPr>
                            <m:t>.</m:t>
                          </m:r>
                        </m:den>
                      </m:f>
                    </m:oMath>
                  </m:oMathPara>
                </a14:m>
                <a:endParaRPr lang="en-GB" dirty="0"/>
              </a:p>
              <a:p>
                <a:pPr marL="0" indent="0">
                  <a:buNone/>
                </a:pPr>
                <a:r>
                  <a:rPr lang="en-IN" dirty="0"/>
                  <a:t>Where, </a:t>
                </a:r>
                <a:endParaRPr lang="en-GB" dirty="0"/>
              </a:p>
              <a:p>
                <a:pPr marL="0" indent="0">
                  <a:buNone/>
                </a:pPr>
                <a:r>
                  <a:rPr lang="en-IN" dirty="0"/>
                  <a:t>m = sample mean or observed mean,</a:t>
                </a:r>
                <a:endParaRPr lang="en-GB" dirty="0"/>
              </a:p>
              <a:p>
                <a:pPr marL="0" indent="0">
                  <a:buNone/>
                </a:pPr>
                <a:r>
                  <a:rPr lang="en-IN" dirty="0"/>
                  <a:t>µ = population mean or proposed mean</a:t>
                </a:r>
                <a:endParaRPr lang="en-GB" dirty="0"/>
              </a:p>
              <a:p>
                <a:pPr marL="0" indent="0">
                  <a:buNone/>
                </a:pPr>
                <a:r>
                  <a:rPr lang="en-IN" dirty="0"/>
                  <a:t> </a:t>
                </a:r>
                <a:endParaRPr lang="en-GB" dirty="0"/>
              </a:p>
              <a:p>
                <a:pPr marL="0" indent="0">
                  <a:buNone/>
                </a:pPr>
                <a:r>
                  <a:rPr lang="en-IN" dirty="0"/>
                  <a:t>Two sample t-test</a:t>
                </a:r>
                <a:endParaRPr lang="en-GB" dirty="0"/>
              </a:p>
              <a:p>
                <a:pPr marL="0" indent="0">
                  <a:buNone/>
                </a:pPr>
                <a14:m>
                  <m:oMathPara xmlns:m="http://schemas.openxmlformats.org/officeDocument/2006/math">
                    <m:oMathParaPr>
                      <m:jc m:val="centerGroup"/>
                    </m:oMathParaPr>
                    <m:oMath xmlns:m="http://schemas.openxmlformats.org/officeDocument/2006/math">
                      <m:r>
                        <a:rPr lang="en-IN" i="1">
                          <a:latin typeface="Cambria Math"/>
                        </a:rPr>
                        <m:t>𝑡</m:t>
                      </m:r>
                      <m:r>
                        <a:rPr lang="en-IN" i="1">
                          <a:latin typeface="Cambria Math"/>
                        </a:rPr>
                        <m:t>= </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IN" i="1">
                                  <a:latin typeface="Cambria Math"/>
                                </a:rPr>
                                <m:t>𝑚</m:t>
                              </m:r>
                            </m:e>
                            <m:sub>
                              <m:r>
                                <a:rPr lang="en-IN" i="1">
                                  <a:latin typeface="Cambria Math"/>
                                </a:rPr>
                                <m:t>2</m:t>
                              </m:r>
                            </m:sub>
                          </m:sSub>
                          <m:r>
                            <a:rPr lang="en-IN" i="1">
                              <a:latin typeface="Cambria Math"/>
                            </a:rPr>
                            <m:t>− </m:t>
                          </m:r>
                          <m:sSub>
                            <m:sSubPr>
                              <m:ctrlPr>
                                <a:rPr lang="en-GB" i="1">
                                  <a:latin typeface="Cambria Math" panose="02040503050406030204" pitchFamily="18" charset="0"/>
                                </a:rPr>
                              </m:ctrlPr>
                            </m:sSubPr>
                            <m:e>
                              <m:r>
                                <a:rPr lang="en-IN" i="1">
                                  <a:latin typeface="Cambria Math"/>
                                </a:rPr>
                                <m:t>𝑚</m:t>
                              </m:r>
                            </m:e>
                            <m:sub>
                              <m:r>
                                <a:rPr lang="en-IN" i="1">
                                  <a:latin typeface="Cambria Math"/>
                                </a:rPr>
                                <m:t>2</m:t>
                              </m:r>
                            </m:sub>
                          </m:sSub>
                        </m:num>
                        <m:den>
                          <m:r>
                            <a:rPr lang="en-IN" i="1">
                              <a:latin typeface="Cambria Math"/>
                            </a:rPr>
                            <m:t>𝑆</m:t>
                          </m:r>
                          <m:r>
                            <a:rPr lang="en-IN" i="1">
                              <a:latin typeface="Cambria Math"/>
                            </a:rPr>
                            <m:t>.</m:t>
                          </m:r>
                          <m:r>
                            <a:rPr lang="en-IN" i="1">
                              <a:latin typeface="Cambria Math"/>
                            </a:rPr>
                            <m:t>𝐸</m:t>
                          </m:r>
                          <m:r>
                            <a:rPr lang="en-IN" i="1">
                              <a:latin typeface="Cambria Math"/>
                            </a:rPr>
                            <m:t>.</m:t>
                          </m:r>
                        </m:den>
                      </m:f>
                      <m:r>
                        <a:rPr lang="en-IN" i="1">
                          <a:latin typeface="Cambria Math"/>
                        </a:rPr>
                        <m:t>=</m:t>
                      </m:r>
                      <m:f>
                        <m:fPr>
                          <m:ctrlPr>
                            <a:rPr lang="en-GB" i="1">
                              <a:latin typeface="Cambria Math" panose="02040503050406030204" pitchFamily="18" charset="0"/>
                            </a:rPr>
                          </m:ctrlPr>
                        </m:fPr>
                        <m:num>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r>
                                    <a:rPr lang="en-IN" i="1">
                                      <a:latin typeface="Cambria Math"/>
                                    </a:rPr>
                                    <m:t>𝑥</m:t>
                                  </m:r>
                                </m:e>
                                <m:sub>
                                  <m:r>
                                    <a:rPr lang="en-IN" i="1">
                                      <a:latin typeface="Cambria Math"/>
                                    </a:rPr>
                                    <m:t>1</m:t>
                                  </m:r>
                                </m:sub>
                              </m:sSub>
                            </m:e>
                          </m:acc>
                          <m:r>
                            <a:rPr lang="en-IN" i="1">
                              <a:latin typeface="Cambria Math"/>
                            </a:rPr>
                            <m:t>− </m:t>
                          </m:r>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r>
                                    <a:rPr lang="en-IN" i="1">
                                      <a:latin typeface="Cambria Math"/>
                                    </a:rPr>
                                    <m:t>𝑥</m:t>
                                  </m:r>
                                </m:e>
                                <m:sub>
                                  <m:r>
                                    <a:rPr lang="en-IN" i="1">
                                      <a:latin typeface="Cambria Math"/>
                                    </a:rPr>
                                    <m:t>2</m:t>
                                  </m:r>
                                </m:sub>
                              </m:sSub>
                            </m:e>
                          </m:acc>
                        </m:num>
                        <m:den>
                          <m:r>
                            <a:rPr lang="en-IN" i="1">
                              <a:latin typeface="Cambria Math"/>
                            </a:rPr>
                            <m:t>𝑆</m:t>
                          </m:r>
                          <m:r>
                            <a:rPr lang="en-IN" i="1">
                              <a:latin typeface="Cambria Math"/>
                            </a:rPr>
                            <m:t>.</m:t>
                          </m:r>
                          <m:r>
                            <a:rPr lang="en-IN" i="1">
                              <a:latin typeface="Cambria Math"/>
                            </a:rPr>
                            <m:t>𝐸</m:t>
                          </m:r>
                          <m:r>
                            <a:rPr lang="en-IN" i="1">
                              <a:latin typeface="Cambria Math"/>
                            </a:rPr>
                            <m:t>.</m:t>
                          </m:r>
                        </m:den>
                      </m:f>
                      <m:r>
                        <a:rPr lang="en-IN" i="1">
                          <a:latin typeface="Cambria Math"/>
                        </a:rPr>
                        <m:t> </m:t>
                      </m:r>
                    </m:oMath>
                  </m:oMathPara>
                </a14:m>
                <a:endParaRPr lang="en-GB" dirty="0"/>
              </a:p>
              <a:p>
                <a:pPr marL="0" indent="0">
                  <a:buNone/>
                </a:pPr>
                <a:r>
                  <a:rPr lang="en-IN" dirty="0"/>
                  <a:t>Use appropriate standard error based on equal variance assumption.</a:t>
                </a:r>
                <a:endParaRPr lang="en-GB" dirty="0"/>
              </a:p>
              <a:p>
                <a:pPr marL="0" indent="0">
                  <a:buNone/>
                </a:pPr>
                <a:endParaRPr lang="en-GB" dirty="0"/>
              </a:p>
              <a:p>
                <a:pPr marL="0"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548680"/>
                <a:ext cx="8229600" cy="5577483"/>
              </a:xfrm>
              <a:blipFill rotWithShape="1">
                <a:blip r:embed="rId2"/>
                <a:stretch>
                  <a:fillRect l="-1704" t="-2842"/>
                </a:stretch>
              </a:blipFill>
            </p:spPr>
            <p:txBody>
              <a:bodyPr/>
              <a:lstStyle/>
              <a:p>
                <a:r>
                  <a:rPr lang="en-GB">
                    <a:noFill/>
                  </a:rPr>
                  <a:t> </a:t>
                </a:r>
              </a:p>
            </p:txBody>
          </p:sp>
        </mc:Fallback>
      </mc:AlternateContent>
    </p:spTree>
    <p:extLst>
      <p:ext uri="{BB962C8B-B14F-4D97-AF65-F5344CB8AC3E}">
        <p14:creationId xmlns:p14="http://schemas.microsoft.com/office/powerpoint/2010/main" val="1440697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908720"/>
          </a:xfrm>
        </p:spPr>
        <p:txBody>
          <a:bodyPr/>
          <a:lstStyle/>
          <a:p>
            <a:r>
              <a:rPr lang="en-US" b="1" dirty="0"/>
              <a:t>PURPOSE</a:t>
            </a:r>
            <a:endParaRPr lang="en-IN" dirty="0"/>
          </a:p>
        </p:txBody>
      </p:sp>
      <p:sp>
        <p:nvSpPr>
          <p:cNvPr id="3" name="Content Placeholder 2"/>
          <p:cNvSpPr>
            <a:spLocks noGrp="1"/>
          </p:cNvSpPr>
          <p:nvPr>
            <p:ph idx="1"/>
          </p:nvPr>
        </p:nvSpPr>
        <p:spPr>
          <a:xfrm>
            <a:off x="467544" y="908721"/>
            <a:ext cx="8219256" cy="5217444"/>
          </a:xfrm>
        </p:spPr>
        <p:txBody>
          <a:bodyPr>
            <a:normAutofit lnSpcReduction="10000"/>
          </a:bodyPr>
          <a:lstStyle/>
          <a:p>
            <a:pPr algn="just"/>
            <a:r>
              <a:rPr lang="en-US" dirty="0"/>
              <a:t>The Independent Samples T Test compares the mean scores of two groups on a given variable. </a:t>
            </a:r>
          </a:p>
          <a:p>
            <a:pPr marL="0" indent="0" algn="just">
              <a:buNone/>
            </a:pPr>
            <a:endParaRPr lang="en-US" dirty="0"/>
          </a:p>
          <a:p>
            <a:pPr marL="0" indent="0" algn="just">
              <a:buNone/>
            </a:pPr>
            <a:r>
              <a:rPr lang="en-US" dirty="0"/>
              <a:t>Example</a:t>
            </a:r>
            <a:endParaRPr lang="en-IN" dirty="0"/>
          </a:p>
          <a:p>
            <a:r>
              <a:rPr lang="en-IN" dirty="0"/>
              <a:t>The cell phone usage of Boys and Girls</a:t>
            </a:r>
          </a:p>
          <a:p>
            <a:r>
              <a:rPr lang="en-IN" dirty="0"/>
              <a:t>The salary of Men and Women</a:t>
            </a:r>
          </a:p>
          <a:p>
            <a:r>
              <a:rPr lang="en-IN" dirty="0"/>
              <a:t>Performance of Public Sector banks and Private Sector banks</a:t>
            </a:r>
          </a:p>
          <a:p>
            <a:r>
              <a:rPr lang="en-IN" dirty="0"/>
              <a:t>Educated – Not Educated</a:t>
            </a:r>
          </a:p>
        </p:txBody>
      </p:sp>
    </p:spTree>
    <p:extLst>
      <p:ext uri="{BB962C8B-B14F-4D97-AF65-F5344CB8AC3E}">
        <p14:creationId xmlns:p14="http://schemas.microsoft.com/office/powerpoint/2010/main" val="2413956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836712"/>
          </a:xfrm>
        </p:spPr>
        <p:txBody>
          <a:bodyPr/>
          <a:lstStyle/>
          <a:p>
            <a:r>
              <a:rPr lang="en-US" b="1" dirty="0"/>
              <a:t>HYPOTHESES</a:t>
            </a:r>
            <a:endParaRPr lang="en-IN"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95536" y="1235892"/>
                <a:ext cx="8640960" cy="5289452"/>
              </a:xfrm>
            </p:spPr>
            <p:txBody>
              <a:bodyPr>
                <a:normAutofit fontScale="92500" lnSpcReduction="20000"/>
              </a:bodyPr>
              <a:lstStyle/>
              <a:p>
                <a:pPr marL="0" indent="0">
                  <a:buNone/>
                </a:pPr>
                <a:r>
                  <a:rPr lang="en-US" dirty="0"/>
                  <a:t>Null hypothesis H0: </a:t>
                </a:r>
              </a:p>
              <a:p>
                <a:pPr marL="0" indent="0">
                  <a:buNone/>
                </a:pPr>
                <a:r>
                  <a:rPr lang="en-US" dirty="0"/>
                  <a:t>The means of the two groups are not significantly different.</a:t>
                </a:r>
              </a:p>
              <a:p>
                <a:pPr marL="0" indent="0">
                  <a:buNone/>
                </a:pPr>
                <a14:m>
                  <m:oMath xmlns:m="http://schemas.openxmlformats.org/officeDocument/2006/math">
                    <m:acc>
                      <m:accPr>
                        <m:chr m:val="̅"/>
                        <m:ctrlPr>
                          <a:rPr lang="en-IN" i="1">
                            <a:latin typeface="Cambria Math" panose="02040503050406030204" pitchFamily="18" charset="0"/>
                          </a:rPr>
                        </m:ctrlPr>
                      </m:accPr>
                      <m:e>
                        <m:sSub>
                          <m:sSubPr>
                            <m:ctrlPr>
                              <a:rPr lang="en-IN" i="1">
                                <a:latin typeface="Cambria Math" panose="02040503050406030204" pitchFamily="18" charset="0"/>
                              </a:rPr>
                            </m:ctrlPr>
                          </m:sSubPr>
                          <m:e>
                            <m:r>
                              <a:rPr lang="en-IN" i="1">
                                <a:latin typeface="Cambria Math"/>
                              </a:rPr>
                              <m:t>𝑥</m:t>
                            </m:r>
                          </m:e>
                          <m:sub>
                            <m:r>
                              <a:rPr lang="en-IN" i="1">
                                <a:latin typeface="Cambria Math"/>
                              </a:rPr>
                              <m:t>1</m:t>
                            </m:r>
                          </m:sub>
                        </m:sSub>
                      </m:e>
                    </m:acc>
                    <m:r>
                      <a:rPr lang="en-IN" b="0" i="1" smtClean="0">
                        <a:latin typeface="Cambria Math"/>
                      </a:rPr>
                      <m:t>−</m:t>
                    </m:r>
                    <m:acc>
                      <m:accPr>
                        <m:chr m:val="̅"/>
                        <m:ctrlPr>
                          <a:rPr lang="en-IN" i="1">
                            <a:latin typeface="Cambria Math" panose="02040503050406030204" pitchFamily="18" charset="0"/>
                          </a:rPr>
                        </m:ctrlPr>
                      </m:accPr>
                      <m:e>
                        <m:sSub>
                          <m:sSubPr>
                            <m:ctrlPr>
                              <a:rPr lang="en-IN" i="1">
                                <a:latin typeface="Cambria Math" panose="02040503050406030204" pitchFamily="18" charset="0"/>
                              </a:rPr>
                            </m:ctrlPr>
                          </m:sSubPr>
                          <m:e>
                            <m:r>
                              <a:rPr lang="en-IN" i="1">
                                <a:latin typeface="Cambria Math"/>
                              </a:rPr>
                              <m:t>𝑥</m:t>
                            </m:r>
                          </m:e>
                          <m:sub>
                            <m:r>
                              <a:rPr lang="en-IN" i="1">
                                <a:latin typeface="Cambria Math"/>
                              </a:rPr>
                              <m:t>2</m:t>
                            </m:r>
                          </m:sub>
                        </m:sSub>
                      </m:e>
                    </m:acc>
                  </m:oMath>
                </a14:m>
                <a:r>
                  <a:rPr lang="en-US" dirty="0"/>
                  <a:t> =0</a:t>
                </a:r>
              </a:p>
              <a:p>
                <a:pPr marL="0" indent="0">
                  <a:buNone/>
                </a:pPr>
                <a14:m>
                  <m:oMath xmlns:m="http://schemas.openxmlformats.org/officeDocument/2006/math">
                    <m:acc>
                      <m:accPr>
                        <m:chr m:val="̅"/>
                        <m:ctrlPr>
                          <a:rPr lang="en-IN" i="1">
                            <a:latin typeface="Cambria Math" panose="02040503050406030204" pitchFamily="18" charset="0"/>
                          </a:rPr>
                        </m:ctrlPr>
                      </m:accPr>
                      <m:e>
                        <m:sSub>
                          <m:sSubPr>
                            <m:ctrlPr>
                              <a:rPr lang="en-IN" i="1">
                                <a:latin typeface="Cambria Math" panose="02040503050406030204" pitchFamily="18" charset="0"/>
                              </a:rPr>
                            </m:ctrlPr>
                          </m:sSubPr>
                          <m:e>
                            <m:r>
                              <a:rPr lang="en-IN" i="1">
                                <a:latin typeface="Cambria Math"/>
                              </a:rPr>
                              <m:t>𝑥</m:t>
                            </m:r>
                          </m:e>
                          <m:sub>
                            <m:r>
                              <a:rPr lang="en-IN" i="1">
                                <a:latin typeface="Cambria Math"/>
                              </a:rPr>
                              <m:t>1</m:t>
                            </m:r>
                          </m:sub>
                        </m:sSub>
                      </m:e>
                    </m:acc>
                    <m:r>
                      <a:rPr lang="en-IN" i="1">
                        <a:latin typeface="Cambria Math"/>
                      </a:rPr>
                      <m:t>=</m:t>
                    </m:r>
                    <m:acc>
                      <m:accPr>
                        <m:chr m:val="̅"/>
                        <m:ctrlPr>
                          <a:rPr lang="en-IN" i="1">
                            <a:latin typeface="Cambria Math" panose="02040503050406030204" pitchFamily="18" charset="0"/>
                          </a:rPr>
                        </m:ctrlPr>
                      </m:accPr>
                      <m:e>
                        <m:sSub>
                          <m:sSubPr>
                            <m:ctrlPr>
                              <a:rPr lang="en-IN" i="1">
                                <a:latin typeface="Cambria Math" panose="02040503050406030204" pitchFamily="18" charset="0"/>
                              </a:rPr>
                            </m:ctrlPr>
                          </m:sSubPr>
                          <m:e>
                            <m:r>
                              <a:rPr lang="en-IN" i="1">
                                <a:latin typeface="Cambria Math"/>
                              </a:rPr>
                              <m:t>𝑥</m:t>
                            </m:r>
                          </m:e>
                          <m:sub>
                            <m:r>
                              <a:rPr lang="en-IN" i="1">
                                <a:latin typeface="Cambria Math"/>
                              </a:rPr>
                              <m:t>2</m:t>
                            </m:r>
                          </m:sub>
                        </m:sSub>
                      </m:e>
                    </m:acc>
                  </m:oMath>
                </a14:m>
                <a:r>
                  <a:rPr lang="en-IN" dirty="0"/>
                  <a:t>  or  </a:t>
                </a:r>
                <a14:m>
                  <m:oMath xmlns:m="http://schemas.openxmlformats.org/officeDocument/2006/math">
                    <m:sSub>
                      <m:sSubPr>
                        <m:ctrlPr>
                          <a:rPr lang="en-IN" i="1">
                            <a:latin typeface="Cambria Math" panose="02040503050406030204" pitchFamily="18" charset="0"/>
                          </a:rPr>
                        </m:ctrlPr>
                      </m:sSubPr>
                      <m:e>
                        <m:r>
                          <a:rPr lang="en-IN" i="1">
                            <a:latin typeface="Cambria Math"/>
                            <a:ea typeface="Cambria Math"/>
                          </a:rPr>
                          <m:t>𝜇</m:t>
                        </m:r>
                      </m:e>
                      <m:sub>
                        <m:r>
                          <a:rPr lang="en-IN" i="1">
                            <a:latin typeface="Cambria Math"/>
                          </a:rPr>
                          <m:t>1</m:t>
                        </m:r>
                      </m:sub>
                    </m:sSub>
                    <m:r>
                      <a:rPr lang="en-IN" i="1">
                        <a:latin typeface="Cambria Math"/>
                      </a:rPr>
                      <m:t>=</m:t>
                    </m:r>
                    <m:sSub>
                      <m:sSubPr>
                        <m:ctrlPr>
                          <a:rPr lang="en-IN" i="1">
                            <a:latin typeface="Cambria Math" panose="02040503050406030204" pitchFamily="18" charset="0"/>
                          </a:rPr>
                        </m:ctrlPr>
                      </m:sSubPr>
                      <m:e>
                        <m:r>
                          <a:rPr lang="en-IN" i="1">
                            <a:latin typeface="Cambria Math"/>
                            <a:ea typeface="Cambria Math"/>
                          </a:rPr>
                          <m:t>𝜇</m:t>
                        </m:r>
                      </m:e>
                      <m:sub>
                        <m:r>
                          <a:rPr lang="en-IN" i="1">
                            <a:latin typeface="Cambria Math"/>
                          </a:rPr>
                          <m:t>2</m:t>
                        </m:r>
                      </m:sub>
                    </m:sSub>
                  </m:oMath>
                </a14:m>
                <a:endParaRPr lang="en-US" dirty="0"/>
              </a:p>
              <a:p>
                <a:pPr marL="0" indent="0">
                  <a:buNone/>
                </a:pPr>
                <a:br>
                  <a:rPr lang="en-US" dirty="0"/>
                </a:br>
                <a:r>
                  <a:rPr lang="en-US" dirty="0"/>
                  <a:t>Alternate hypothesis H1: </a:t>
                </a:r>
              </a:p>
              <a:p>
                <a:pPr marL="0" indent="0">
                  <a:buNone/>
                </a:pPr>
                <a:r>
                  <a:rPr lang="en-US" dirty="0"/>
                  <a:t>The means of the two groups are significantly different.</a:t>
                </a:r>
              </a:p>
              <a:p>
                <a:pPr marL="0" indent="0">
                  <a:buNone/>
                </a:pPr>
                <a:r>
                  <a:rPr lang="en-US" dirty="0"/>
                  <a:t>The difference is significant </a:t>
                </a:r>
              </a:p>
              <a:p>
                <a:pPr marL="0" indent="0">
                  <a:buNone/>
                </a:pPr>
                <a14:m>
                  <m:oMath xmlns:m="http://schemas.openxmlformats.org/officeDocument/2006/math">
                    <m:acc>
                      <m:accPr>
                        <m:chr m:val="̅"/>
                        <m:ctrlPr>
                          <a:rPr lang="en-IN" i="1">
                            <a:latin typeface="Cambria Math" panose="02040503050406030204" pitchFamily="18" charset="0"/>
                          </a:rPr>
                        </m:ctrlPr>
                      </m:accPr>
                      <m:e>
                        <m:sSub>
                          <m:sSubPr>
                            <m:ctrlPr>
                              <a:rPr lang="en-IN" i="1">
                                <a:latin typeface="Cambria Math" panose="02040503050406030204" pitchFamily="18" charset="0"/>
                              </a:rPr>
                            </m:ctrlPr>
                          </m:sSubPr>
                          <m:e>
                            <m:r>
                              <a:rPr lang="en-IN" i="1">
                                <a:latin typeface="Cambria Math"/>
                              </a:rPr>
                              <m:t>𝑥</m:t>
                            </m:r>
                          </m:e>
                          <m:sub>
                            <m:r>
                              <a:rPr lang="en-IN" i="1">
                                <a:latin typeface="Cambria Math"/>
                              </a:rPr>
                              <m:t>1</m:t>
                            </m:r>
                          </m:sub>
                        </m:sSub>
                      </m:e>
                    </m:acc>
                    <m:r>
                      <a:rPr lang="en-IN" i="1">
                        <a:latin typeface="Cambria Math"/>
                      </a:rPr>
                      <m:t>−</m:t>
                    </m:r>
                    <m:acc>
                      <m:accPr>
                        <m:chr m:val="̅"/>
                        <m:ctrlPr>
                          <a:rPr lang="en-IN" i="1">
                            <a:latin typeface="Cambria Math" panose="02040503050406030204" pitchFamily="18" charset="0"/>
                          </a:rPr>
                        </m:ctrlPr>
                      </m:accPr>
                      <m:e>
                        <m:sSub>
                          <m:sSubPr>
                            <m:ctrlPr>
                              <a:rPr lang="en-IN" i="1">
                                <a:latin typeface="Cambria Math" panose="02040503050406030204" pitchFamily="18" charset="0"/>
                              </a:rPr>
                            </m:ctrlPr>
                          </m:sSubPr>
                          <m:e>
                            <m:r>
                              <a:rPr lang="en-IN" i="1">
                                <a:latin typeface="Cambria Math"/>
                              </a:rPr>
                              <m:t>𝑥</m:t>
                            </m:r>
                          </m:e>
                          <m:sub>
                            <m:r>
                              <a:rPr lang="en-IN" i="1">
                                <a:latin typeface="Cambria Math"/>
                              </a:rPr>
                              <m:t>2</m:t>
                            </m:r>
                          </m:sub>
                        </m:sSub>
                      </m:e>
                    </m:acc>
                  </m:oMath>
                </a14:m>
                <a:r>
                  <a:rPr lang="en-US" dirty="0"/>
                  <a:t> &lt; or &gt;0</a:t>
                </a:r>
              </a:p>
              <a:p>
                <a:pPr marL="0" indent="0">
                  <a:buNone/>
                </a:pPr>
                <a14:m>
                  <m:oMath xmlns:m="http://schemas.openxmlformats.org/officeDocument/2006/math">
                    <m:acc>
                      <m:accPr>
                        <m:chr m:val="̅"/>
                        <m:ctrlPr>
                          <a:rPr lang="en-IN" i="1">
                            <a:latin typeface="Cambria Math" panose="02040503050406030204" pitchFamily="18" charset="0"/>
                          </a:rPr>
                        </m:ctrlPr>
                      </m:accPr>
                      <m:e>
                        <m:sSub>
                          <m:sSubPr>
                            <m:ctrlPr>
                              <a:rPr lang="en-IN" i="1">
                                <a:latin typeface="Cambria Math" panose="02040503050406030204" pitchFamily="18" charset="0"/>
                              </a:rPr>
                            </m:ctrlPr>
                          </m:sSubPr>
                          <m:e>
                            <m:r>
                              <a:rPr lang="en-IN" i="1">
                                <a:latin typeface="Cambria Math"/>
                              </a:rPr>
                              <m:t>𝑥</m:t>
                            </m:r>
                          </m:e>
                          <m:sub>
                            <m:r>
                              <a:rPr lang="en-IN" i="1">
                                <a:latin typeface="Cambria Math"/>
                              </a:rPr>
                              <m:t>1</m:t>
                            </m:r>
                          </m:sub>
                        </m:sSub>
                      </m:e>
                    </m:acc>
                    <m:r>
                      <a:rPr lang="en-IN" i="1">
                        <a:latin typeface="Cambria Math"/>
                        <a:ea typeface="Cambria Math"/>
                      </a:rPr>
                      <m:t>≠</m:t>
                    </m:r>
                    <m:acc>
                      <m:accPr>
                        <m:chr m:val="̅"/>
                        <m:ctrlPr>
                          <a:rPr lang="en-IN" i="1">
                            <a:latin typeface="Cambria Math" panose="02040503050406030204" pitchFamily="18" charset="0"/>
                          </a:rPr>
                        </m:ctrlPr>
                      </m:accPr>
                      <m:e>
                        <m:sSub>
                          <m:sSubPr>
                            <m:ctrlPr>
                              <a:rPr lang="en-IN" i="1">
                                <a:latin typeface="Cambria Math" panose="02040503050406030204" pitchFamily="18" charset="0"/>
                              </a:rPr>
                            </m:ctrlPr>
                          </m:sSubPr>
                          <m:e>
                            <m:r>
                              <a:rPr lang="en-IN" i="1">
                                <a:latin typeface="Cambria Math"/>
                              </a:rPr>
                              <m:t>𝑥</m:t>
                            </m:r>
                          </m:e>
                          <m:sub>
                            <m:r>
                              <a:rPr lang="en-IN" i="1">
                                <a:latin typeface="Cambria Math"/>
                              </a:rPr>
                              <m:t>2</m:t>
                            </m:r>
                          </m:sub>
                        </m:sSub>
                      </m:e>
                    </m:acc>
                  </m:oMath>
                </a14:m>
                <a:r>
                  <a:rPr lang="en-IN" dirty="0"/>
                  <a:t>  or  </a:t>
                </a:r>
                <a14:m>
                  <m:oMath xmlns:m="http://schemas.openxmlformats.org/officeDocument/2006/math">
                    <m:sSub>
                      <m:sSubPr>
                        <m:ctrlPr>
                          <a:rPr lang="en-IN" i="1">
                            <a:latin typeface="Cambria Math" panose="02040503050406030204" pitchFamily="18" charset="0"/>
                          </a:rPr>
                        </m:ctrlPr>
                      </m:sSubPr>
                      <m:e>
                        <m:r>
                          <a:rPr lang="en-IN" i="1">
                            <a:latin typeface="Cambria Math"/>
                            <a:ea typeface="Cambria Math"/>
                          </a:rPr>
                          <m:t>𝜇</m:t>
                        </m:r>
                      </m:e>
                      <m:sub>
                        <m:r>
                          <a:rPr lang="en-IN" i="1">
                            <a:latin typeface="Cambria Math"/>
                          </a:rPr>
                          <m:t>1</m:t>
                        </m:r>
                      </m:sub>
                    </m:sSub>
                    <m:r>
                      <a:rPr lang="en-IN" i="1">
                        <a:latin typeface="Cambria Math"/>
                        <a:ea typeface="Cambria Math"/>
                      </a:rPr>
                      <m:t>≠</m:t>
                    </m:r>
                    <m:sSub>
                      <m:sSubPr>
                        <m:ctrlPr>
                          <a:rPr lang="en-IN" i="1">
                            <a:latin typeface="Cambria Math" panose="02040503050406030204" pitchFamily="18" charset="0"/>
                          </a:rPr>
                        </m:ctrlPr>
                      </m:sSubPr>
                      <m:e>
                        <m:r>
                          <a:rPr lang="en-IN" i="1">
                            <a:latin typeface="Cambria Math"/>
                            <a:ea typeface="Cambria Math"/>
                          </a:rPr>
                          <m:t>𝜇</m:t>
                        </m:r>
                      </m:e>
                      <m:sub>
                        <m:r>
                          <a:rPr lang="en-IN" i="1">
                            <a:latin typeface="Cambria Math"/>
                          </a:rPr>
                          <m:t>2</m:t>
                        </m:r>
                      </m:sub>
                    </m:sSub>
                  </m:oMath>
                </a14:m>
                <a:endParaRPr lang="en-IN" dirty="0"/>
              </a:p>
              <a:p>
                <a:pPr marL="0" indent="0">
                  <a:buNone/>
                </a:pPr>
                <a:endParaRPr lang="en-IN" dirty="0"/>
              </a:p>
              <a:p>
                <a:endParaRPr lang="en-IN"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95536" y="1235892"/>
                <a:ext cx="8640960" cy="5289452"/>
              </a:xfrm>
              <a:blipFill>
                <a:blip r:embed="rId2"/>
                <a:stretch>
                  <a:fillRect l="-1694" t="-2999" b="-2422"/>
                </a:stretch>
              </a:blipFill>
            </p:spPr>
            <p:txBody>
              <a:bodyPr/>
              <a:lstStyle/>
              <a:p>
                <a:r>
                  <a:rPr lang="en-IN">
                    <a:noFill/>
                  </a:rPr>
                  <a:t> </a:t>
                </a:r>
              </a:p>
            </p:txBody>
          </p:sp>
        </mc:Fallback>
      </mc:AlternateContent>
    </p:spTree>
    <p:extLst>
      <p:ext uri="{BB962C8B-B14F-4D97-AF65-F5344CB8AC3E}">
        <p14:creationId xmlns:p14="http://schemas.microsoft.com/office/powerpoint/2010/main" val="1032073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Testing</a:t>
            </a:r>
          </a:p>
        </p:txBody>
      </p:sp>
      <p:sp>
        <p:nvSpPr>
          <p:cNvPr id="3" name="Content Placeholder 2"/>
          <p:cNvSpPr>
            <a:spLocks noGrp="1"/>
          </p:cNvSpPr>
          <p:nvPr>
            <p:ph idx="1"/>
          </p:nvPr>
        </p:nvSpPr>
        <p:spPr>
          <a:xfrm>
            <a:off x="395536" y="1124745"/>
            <a:ext cx="8291264" cy="5001420"/>
          </a:xfrm>
        </p:spPr>
        <p:txBody>
          <a:bodyPr/>
          <a:lstStyle/>
          <a:p>
            <a:r>
              <a:rPr lang="en-IN" dirty="0"/>
              <a:t>If the sig. value is less than 0.05 then reject the Null hypothesis</a:t>
            </a:r>
          </a:p>
          <a:p>
            <a:r>
              <a:rPr lang="en-IN" dirty="0"/>
              <a:t>Sig &lt; .05 – Reject </a:t>
            </a:r>
            <a:r>
              <a:rPr lang="en-IN" dirty="0" err="1"/>
              <a:t>Ho</a:t>
            </a:r>
            <a:endParaRPr lang="en-IN" dirty="0"/>
          </a:p>
        </p:txBody>
      </p:sp>
    </p:spTree>
    <p:extLst>
      <p:ext uri="{BB962C8B-B14F-4D97-AF65-F5344CB8AC3E}">
        <p14:creationId xmlns:p14="http://schemas.microsoft.com/office/powerpoint/2010/main" val="1310674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836712"/>
          </a:xfrm>
        </p:spPr>
        <p:txBody>
          <a:bodyPr/>
          <a:lstStyle/>
          <a:p>
            <a:r>
              <a:rPr lang="en-IN" dirty="0"/>
              <a:t>Testing</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44637676"/>
              </p:ext>
            </p:extLst>
          </p:nvPr>
        </p:nvGraphicFramePr>
        <p:xfrm>
          <a:off x="323528" y="980728"/>
          <a:ext cx="8568951" cy="4291552"/>
        </p:xfrm>
        <a:graphic>
          <a:graphicData uri="http://schemas.openxmlformats.org/drawingml/2006/table">
            <a:tbl>
              <a:tblPr>
                <a:tableStyleId>{5C22544A-7EE6-4342-B048-85BDC9FD1C3A}</a:tableStyleId>
              </a:tblPr>
              <a:tblGrid>
                <a:gridCol w="888945">
                  <a:extLst>
                    <a:ext uri="{9D8B030D-6E8A-4147-A177-3AD203B41FA5}">
                      <a16:colId xmlns:a16="http://schemas.microsoft.com/office/drawing/2014/main" val="20000"/>
                    </a:ext>
                  </a:extLst>
                </a:gridCol>
                <a:gridCol w="888945">
                  <a:extLst>
                    <a:ext uri="{9D8B030D-6E8A-4147-A177-3AD203B41FA5}">
                      <a16:colId xmlns:a16="http://schemas.microsoft.com/office/drawing/2014/main" val="20001"/>
                    </a:ext>
                  </a:extLst>
                </a:gridCol>
                <a:gridCol w="678468">
                  <a:extLst>
                    <a:ext uri="{9D8B030D-6E8A-4147-A177-3AD203B41FA5}">
                      <a16:colId xmlns:a16="http://schemas.microsoft.com/office/drawing/2014/main" val="20002"/>
                    </a:ext>
                  </a:extLst>
                </a:gridCol>
                <a:gridCol w="678468">
                  <a:extLst>
                    <a:ext uri="{9D8B030D-6E8A-4147-A177-3AD203B41FA5}">
                      <a16:colId xmlns:a16="http://schemas.microsoft.com/office/drawing/2014/main" val="20003"/>
                    </a:ext>
                  </a:extLst>
                </a:gridCol>
                <a:gridCol w="677672">
                  <a:extLst>
                    <a:ext uri="{9D8B030D-6E8A-4147-A177-3AD203B41FA5}">
                      <a16:colId xmlns:a16="http://schemas.microsoft.com/office/drawing/2014/main" val="20004"/>
                    </a:ext>
                  </a:extLst>
                </a:gridCol>
                <a:gridCol w="790881">
                  <a:extLst>
                    <a:ext uri="{9D8B030D-6E8A-4147-A177-3AD203B41FA5}">
                      <a16:colId xmlns:a16="http://schemas.microsoft.com/office/drawing/2014/main" val="20005"/>
                    </a:ext>
                  </a:extLst>
                </a:gridCol>
                <a:gridCol w="908877">
                  <a:extLst>
                    <a:ext uri="{9D8B030D-6E8A-4147-A177-3AD203B41FA5}">
                      <a16:colId xmlns:a16="http://schemas.microsoft.com/office/drawing/2014/main" val="20006"/>
                    </a:ext>
                  </a:extLst>
                </a:gridCol>
                <a:gridCol w="908877">
                  <a:extLst>
                    <a:ext uri="{9D8B030D-6E8A-4147-A177-3AD203B41FA5}">
                      <a16:colId xmlns:a16="http://schemas.microsoft.com/office/drawing/2014/main" val="20007"/>
                    </a:ext>
                  </a:extLst>
                </a:gridCol>
                <a:gridCol w="791679">
                  <a:extLst>
                    <a:ext uri="{9D8B030D-6E8A-4147-A177-3AD203B41FA5}">
                      <a16:colId xmlns:a16="http://schemas.microsoft.com/office/drawing/2014/main" val="20008"/>
                    </a:ext>
                  </a:extLst>
                </a:gridCol>
                <a:gridCol w="791679">
                  <a:extLst>
                    <a:ext uri="{9D8B030D-6E8A-4147-A177-3AD203B41FA5}">
                      <a16:colId xmlns:a16="http://schemas.microsoft.com/office/drawing/2014/main" val="20009"/>
                    </a:ext>
                  </a:extLst>
                </a:gridCol>
                <a:gridCol w="564460">
                  <a:extLst>
                    <a:ext uri="{9D8B030D-6E8A-4147-A177-3AD203B41FA5}">
                      <a16:colId xmlns:a16="http://schemas.microsoft.com/office/drawing/2014/main" val="20010"/>
                    </a:ext>
                  </a:extLst>
                </a:gridCol>
              </a:tblGrid>
              <a:tr h="266589">
                <a:tc gridSpan="11">
                  <a:txBody>
                    <a:bodyPr/>
                    <a:lstStyle/>
                    <a:p>
                      <a:pPr marL="38100" marR="38100" algn="ctr">
                        <a:lnSpc>
                          <a:spcPts val="1600"/>
                        </a:lnSpc>
                        <a:spcAft>
                          <a:spcPts val="0"/>
                        </a:spcAft>
                      </a:pPr>
                      <a:r>
                        <a:rPr lang="en-IN" sz="1600" dirty="0">
                          <a:effectLst/>
                        </a:rPr>
                        <a:t>Independent Samples Test</a:t>
                      </a:r>
                      <a:endParaRPr lang="en-IN" sz="1600" dirty="0">
                        <a:effectLst/>
                        <a:latin typeface="Times New Roman"/>
                        <a:ea typeface="Times New Roman"/>
                        <a:cs typeface="Times New Roman"/>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0"/>
                  </a:ext>
                </a:extLst>
              </a:tr>
              <a:tr h="832379">
                <a:tc rowSpan="3" gridSpan="2">
                  <a:txBody>
                    <a:bodyPr/>
                    <a:lstStyle/>
                    <a:p>
                      <a:pPr algn="ctr">
                        <a:lnSpc>
                          <a:spcPct val="115000"/>
                        </a:lnSpc>
                        <a:spcAft>
                          <a:spcPts val="0"/>
                        </a:spcAft>
                      </a:pPr>
                      <a:r>
                        <a:rPr lang="en-IN" sz="1600" dirty="0">
                          <a:effectLst/>
                        </a:rPr>
                        <a:t> </a:t>
                      </a:r>
                      <a:endParaRPr lang="en-IN" sz="1600" dirty="0">
                        <a:effectLst/>
                        <a:latin typeface="Times New Roman"/>
                        <a:ea typeface="Times New Roman"/>
                        <a:cs typeface="Times New Roman"/>
                      </a:endParaRPr>
                    </a:p>
                  </a:txBody>
                  <a:tcPr marL="0" marR="0" marT="0" marB="0" anchor="ctr"/>
                </a:tc>
                <a:tc rowSpan="3" hMerge="1">
                  <a:txBody>
                    <a:bodyPr/>
                    <a:lstStyle/>
                    <a:p>
                      <a:endParaRPr lang="en-IN"/>
                    </a:p>
                  </a:txBody>
                  <a:tcPr/>
                </a:tc>
                <a:tc gridSpan="2">
                  <a:txBody>
                    <a:bodyPr/>
                    <a:lstStyle/>
                    <a:p>
                      <a:pPr marL="38100" marR="38100" algn="ctr">
                        <a:lnSpc>
                          <a:spcPts val="1600"/>
                        </a:lnSpc>
                        <a:spcAft>
                          <a:spcPts val="0"/>
                        </a:spcAft>
                      </a:pPr>
                      <a:r>
                        <a:rPr lang="en-IN" sz="1600" dirty="0" err="1">
                          <a:effectLst/>
                        </a:rPr>
                        <a:t>Levene's</a:t>
                      </a:r>
                      <a:r>
                        <a:rPr lang="en-IN" sz="1600" dirty="0">
                          <a:effectLst/>
                        </a:rPr>
                        <a:t> Test for Equality of Variances</a:t>
                      </a:r>
                      <a:endParaRPr lang="en-IN" sz="1600" dirty="0">
                        <a:effectLst/>
                        <a:latin typeface="Times New Roman"/>
                        <a:ea typeface="Times New Roman"/>
                        <a:cs typeface="Times New Roman"/>
                      </a:endParaRPr>
                    </a:p>
                  </a:txBody>
                  <a:tcPr marL="0" marR="0" marT="0" marB="0" anchor="ctr"/>
                </a:tc>
                <a:tc hMerge="1">
                  <a:txBody>
                    <a:bodyPr/>
                    <a:lstStyle/>
                    <a:p>
                      <a:endParaRPr lang="en-IN"/>
                    </a:p>
                  </a:txBody>
                  <a:tcPr/>
                </a:tc>
                <a:tc gridSpan="7">
                  <a:txBody>
                    <a:bodyPr/>
                    <a:lstStyle/>
                    <a:p>
                      <a:pPr marL="38100" marR="38100" algn="ctr">
                        <a:lnSpc>
                          <a:spcPts val="1600"/>
                        </a:lnSpc>
                        <a:spcAft>
                          <a:spcPts val="0"/>
                        </a:spcAft>
                      </a:pPr>
                      <a:r>
                        <a:rPr lang="en-IN" sz="1600">
                          <a:effectLst/>
                        </a:rPr>
                        <a:t>t-test for Equality of Means</a:t>
                      </a:r>
                      <a:endParaRPr lang="en-IN" sz="1600">
                        <a:effectLst/>
                        <a:latin typeface="Times New Roman"/>
                        <a:ea typeface="Times New Roman"/>
                        <a:cs typeface="Times New Roman"/>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1"/>
                  </a:ext>
                </a:extLst>
              </a:tr>
              <a:tr h="832379">
                <a:tc gridSpan="2" vMerge="1">
                  <a:txBody>
                    <a:bodyPr/>
                    <a:lstStyle/>
                    <a:p>
                      <a:endParaRPr lang="en-IN"/>
                    </a:p>
                  </a:txBody>
                  <a:tcPr/>
                </a:tc>
                <a:tc hMerge="1" vMerge="1">
                  <a:txBody>
                    <a:bodyPr/>
                    <a:lstStyle/>
                    <a:p>
                      <a:endParaRPr lang="en-IN"/>
                    </a:p>
                  </a:txBody>
                  <a:tcPr/>
                </a:tc>
                <a:tc rowSpan="2">
                  <a:txBody>
                    <a:bodyPr/>
                    <a:lstStyle/>
                    <a:p>
                      <a:pPr marL="38100" marR="38100" algn="ctr">
                        <a:lnSpc>
                          <a:spcPts val="1600"/>
                        </a:lnSpc>
                        <a:spcAft>
                          <a:spcPts val="0"/>
                        </a:spcAft>
                      </a:pPr>
                      <a:r>
                        <a:rPr lang="en-IN" sz="1600">
                          <a:effectLst/>
                        </a:rPr>
                        <a:t>F</a:t>
                      </a:r>
                      <a:endParaRPr lang="en-IN" sz="160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600" dirty="0">
                          <a:effectLst/>
                        </a:rPr>
                        <a:t>Sig.</a:t>
                      </a:r>
                      <a:endParaRPr lang="en-IN" sz="1600" dirty="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600" dirty="0">
                          <a:effectLst/>
                        </a:rPr>
                        <a:t>t</a:t>
                      </a:r>
                      <a:endParaRPr lang="en-IN" sz="1600" dirty="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600" dirty="0" err="1">
                          <a:effectLst/>
                        </a:rPr>
                        <a:t>df</a:t>
                      </a:r>
                      <a:endParaRPr lang="en-IN" sz="1600" dirty="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600">
                          <a:effectLst/>
                        </a:rPr>
                        <a:t>Sig. (2-tailed)</a:t>
                      </a:r>
                      <a:endParaRPr lang="en-IN" sz="160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600">
                          <a:effectLst/>
                        </a:rPr>
                        <a:t>Mean Difference</a:t>
                      </a:r>
                      <a:endParaRPr lang="en-IN" sz="160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600">
                          <a:effectLst/>
                        </a:rPr>
                        <a:t>Std. Error Difference</a:t>
                      </a:r>
                      <a:endParaRPr lang="en-IN" sz="1600">
                        <a:effectLst/>
                        <a:latin typeface="Times New Roman"/>
                        <a:ea typeface="Times New Roman"/>
                        <a:cs typeface="Times New Roman"/>
                      </a:endParaRPr>
                    </a:p>
                  </a:txBody>
                  <a:tcPr marL="0" marR="0" marT="0" marB="0" anchor="ctr"/>
                </a:tc>
                <a:tc gridSpan="2">
                  <a:txBody>
                    <a:bodyPr/>
                    <a:lstStyle/>
                    <a:p>
                      <a:pPr marL="38100" marR="38100" algn="ctr">
                        <a:lnSpc>
                          <a:spcPts val="1600"/>
                        </a:lnSpc>
                        <a:spcAft>
                          <a:spcPts val="0"/>
                        </a:spcAft>
                      </a:pPr>
                      <a:r>
                        <a:rPr lang="en-IN" sz="1600">
                          <a:effectLst/>
                        </a:rPr>
                        <a:t>95% Confidence Interval of the Difference</a:t>
                      </a:r>
                      <a:endParaRPr lang="en-IN" sz="1600">
                        <a:effectLst/>
                        <a:latin typeface="Times New Roman"/>
                        <a:ea typeface="Times New Roman"/>
                        <a:cs typeface="Times New Roman"/>
                      </a:endParaRPr>
                    </a:p>
                  </a:txBody>
                  <a:tcPr marL="0" marR="0" marT="0" marB="0" anchor="ctr"/>
                </a:tc>
                <a:tc hMerge="1">
                  <a:txBody>
                    <a:bodyPr/>
                    <a:lstStyle/>
                    <a:p>
                      <a:endParaRPr lang="en-IN"/>
                    </a:p>
                  </a:txBody>
                  <a:tcPr/>
                </a:tc>
                <a:extLst>
                  <a:ext uri="{0D108BD9-81ED-4DB2-BD59-A6C34878D82A}">
                    <a16:rowId xmlns:a16="http://schemas.microsoft.com/office/drawing/2014/main" val="10002"/>
                  </a:ext>
                </a:extLst>
              </a:tr>
              <a:tr h="257333">
                <a:tc gridSpan="2" vMerge="1">
                  <a:txBody>
                    <a:bodyPr/>
                    <a:lstStyle/>
                    <a:p>
                      <a:endParaRPr lang="en-IN"/>
                    </a:p>
                  </a:txBody>
                  <a:tcPr/>
                </a:tc>
                <a:tc hMerge="1"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600">
                          <a:effectLst/>
                        </a:rPr>
                        <a:t>Lower</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Upper</a:t>
                      </a:r>
                      <a:endParaRPr lang="en-IN" sz="160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3"/>
                  </a:ext>
                </a:extLst>
              </a:tr>
              <a:tr h="832379">
                <a:tc rowSpan="2">
                  <a:txBody>
                    <a:bodyPr/>
                    <a:lstStyle/>
                    <a:p>
                      <a:pPr marL="38100" marR="38100" algn="ctr">
                        <a:lnSpc>
                          <a:spcPts val="1600"/>
                        </a:lnSpc>
                        <a:spcAft>
                          <a:spcPts val="0"/>
                        </a:spcAft>
                      </a:pPr>
                      <a:r>
                        <a:rPr lang="en-IN" sz="1600">
                          <a:effectLst/>
                        </a:rPr>
                        <a:t>Minutes</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Equal variances assumed</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7.022</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.009</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-.536</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dirty="0">
                          <a:effectLst/>
                        </a:rPr>
                        <a:t>248</a:t>
                      </a:r>
                      <a:endParaRPr lang="en-IN" sz="16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dirty="0">
                          <a:effectLst/>
                        </a:rPr>
                        <a:t>.592</a:t>
                      </a:r>
                      <a:endParaRPr lang="en-IN" sz="16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-3.18239</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5.93657</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-14.87491</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8.51012</a:t>
                      </a:r>
                      <a:endParaRPr lang="en-IN" sz="160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4"/>
                  </a:ext>
                </a:extLst>
              </a:tr>
              <a:tr h="1119902">
                <a:tc vMerge="1">
                  <a:txBody>
                    <a:bodyPr/>
                    <a:lstStyle/>
                    <a:p>
                      <a:endParaRPr lang="en-IN"/>
                    </a:p>
                  </a:txBody>
                  <a:tcPr/>
                </a:tc>
                <a:tc>
                  <a:txBody>
                    <a:bodyPr/>
                    <a:lstStyle/>
                    <a:p>
                      <a:pPr marL="38100" marR="38100" algn="ctr">
                        <a:lnSpc>
                          <a:spcPts val="1600"/>
                        </a:lnSpc>
                        <a:spcAft>
                          <a:spcPts val="0"/>
                        </a:spcAft>
                      </a:pPr>
                      <a:r>
                        <a:rPr lang="en-IN" sz="1600">
                          <a:effectLst/>
                        </a:rPr>
                        <a:t>Equal variances not assumed</a:t>
                      </a:r>
                      <a:endParaRPr lang="en-IN" sz="1600">
                        <a:effectLst/>
                        <a:latin typeface="Times New Roman"/>
                        <a:ea typeface="Times New Roman"/>
                        <a:cs typeface="Times New Roman"/>
                      </a:endParaRPr>
                    </a:p>
                  </a:txBody>
                  <a:tcPr marL="0" marR="0" marT="0" marB="0" anchor="ctr"/>
                </a:tc>
                <a:tc>
                  <a:txBody>
                    <a:bodyPr/>
                    <a:lstStyle/>
                    <a:p>
                      <a:pPr algn="ctr">
                        <a:lnSpc>
                          <a:spcPct val="115000"/>
                        </a:lnSpc>
                        <a:spcAft>
                          <a:spcPts val="0"/>
                        </a:spcAft>
                      </a:pPr>
                      <a:r>
                        <a:rPr lang="en-IN" sz="1600">
                          <a:effectLst/>
                        </a:rPr>
                        <a:t> </a:t>
                      </a:r>
                      <a:endParaRPr lang="en-IN" sz="1600">
                        <a:effectLst/>
                        <a:latin typeface="Times New Roman"/>
                        <a:ea typeface="Times New Roman"/>
                        <a:cs typeface="Times New Roman"/>
                      </a:endParaRPr>
                    </a:p>
                  </a:txBody>
                  <a:tcPr marL="0" marR="0" marT="0" marB="0" anchor="ctr"/>
                </a:tc>
                <a:tc>
                  <a:txBody>
                    <a:bodyPr/>
                    <a:lstStyle/>
                    <a:p>
                      <a:pPr algn="ctr">
                        <a:lnSpc>
                          <a:spcPct val="115000"/>
                        </a:lnSpc>
                        <a:spcAft>
                          <a:spcPts val="0"/>
                        </a:spcAft>
                      </a:pPr>
                      <a:r>
                        <a:rPr lang="en-IN" sz="1600">
                          <a:effectLst/>
                        </a:rPr>
                        <a:t> </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-.553</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247.285</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a:effectLst/>
                        </a:rPr>
                        <a:t>.581</a:t>
                      </a:r>
                      <a:endParaRPr lang="en-IN" sz="16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dirty="0">
                          <a:effectLst/>
                        </a:rPr>
                        <a:t>-3.18239</a:t>
                      </a:r>
                      <a:endParaRPr lang="en-IN" sz="16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dirty="0">
                          <a:effectLst/>
                        </a:rPr>
                        <a:t>5.75690</a:t>
                      </a:r>
                      <a:endParaRPr lang="en-IN" sz="16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dirty="0">
                          <a:effectLst/>
                        </a:rPr>
                        <a:t>-14.52121</a:t>
                      </a:r>
                      <a:endParaRPr lang="en-IN" sz="16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600" dirty="0">
                          <a:effectLst/>
                        </a:rPr>
                        <a:t>8.15642</a:t>
                      </a:r>
                      <a:endParaRPr lang="en-IN" sz="1600" dirty="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5"/>
                  </a:ext>
                </a:extLst>
              </a:tr>
            </a:tbl>
          </a:graphicData>
        </a:graphic>
      </p:graphicFrame>
      <p:sp>
        <p:nvSpPr>
          <p:cNvPr id="5" name="TextBox 4">
            <a:extLst>
              <a:ext uri="{FF2B5EF4-FFF2-40B4-BE49-F238E27FC236}">
                <a16:creationId xmlns:a16="http://schemas.microsoft.com/office/drawing/2014/main" id="{4F06BD31-11F5-6743-169D-D3E40C91B6D1}"/>
              </a:ext>
            </a:extLst>
          </p:cNvPr>
          <p:cNvSpPr txBox="1"/>
          <p:nvPr/>
        </p:nvSpPr>
        <p:spPr>
          <a:xfrm>
            <a:off x="683568" y="5692606"/>
            <a:ext cx="8003232" cy="923330"/>
          </a:xfrm>
          <a:prstGeom prst="rect">
            <a:avLst/>
          </a:prstGeom>
          <a:noFill/>
        </p:spPr>
        <p:txBody>
          <a:bodyPr wrap="square">
            <a:spAutoFit/>
          </a:bodyPr>
          <a:lstStyle/>
          <a:p>
            <a:r>
              <a:rPr lang="en-IN" dirty="0"/>
              <a:t>Analyse &gt; Compare means &gt; Independent Sample t-test</a:t>
            </a:r>
          </a:p>
          <a:p>
            <a:r>
              <a:rPr lang="en-IN" dirty="0" err="1"/>
              <a:t>Avg</a:t>
            </a:r>
            <a:r>
              <a:rPr lang="en-IN" dirty="0"/>
              <a:t> Monthly minutes &gt; Test Variable</a:t>
            </a:r>
          </a:p>
          <a:p>
            <a:r>
              <a:rPr lang="en-IN" dirty="0"/>
              <a:t>Gender &gt; Grouping Variable (define group – Group 1 as 0 Group2 as 1)	</a:t>
            </a:r>
          </a:p>
        </p:txBody>
      </p:sp>
    </p:spTree>
    <p:extLst>
      <p:ext uri="{BB962C8B-B14F-4D97-AF65-F5344CB8AC3E}">
        <p14:creationId xmlns:p14="http://schemas.microsoft.com/office/powerpoint/2010/main" val="709960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a:t>Levene's Test for Equality of Variances (Homogeneity) result shows that significant value that is 0.009 which means both groups are not homogeneous group so t-test for equal variance not assumed, considered.</a:t>
            </a:r>
          </a:p>
          <a:p>
            <a:pPr algn="just"/>
            <a:endParaRPr lang="en-US" dirty="0"/>
          </a:p>
          <a:p>
            <a:pPr algn="just"/>
            <a:r>
              <a:rPr lang="en-US" dirty="0"/>
              <a:t>The significant value is .581 and it is greater than 0.05 so accept null hypothesis. Hence there is no significant difference between the two means i.e. the average monthly minutes spoken by male and female</a:t>
            </a:r>
            <a:endParaRPr lang="en-IN" dirty="0"/>
          </a:p>
          <a:p>
            <a:pPr algn="just"/>
            <a:endParaRPr lang="en-IN" dirty="0"/>
          </a:p>
        </p:txBody>
      </p:sp>
    </p:spTree>
    <p:extLst>
      <p:ext uri="{BB962C8B-B14F-4D97-AF65-F5344CB8AC3E}">
        <p14:creationId xmlns:p14="http://schemas.microsoft.com/office/powerpoint/2010/main" val="4119397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645"/>
            <a:ext cx="8229600" cy="1052736"/>
          </a:xfrm>
        </p:spPr>
        <p:txBody>
          <a:bodyPr/>
          <a:lstStyle/>
          <a:p>
            <a:r>
              <a:rPr lang="en-IN" dirty="0"/>
              <a:t>Mean Difference</a:t>
            </a:r>
          </a:p>
        </p:txBody>
      </p:sp>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r>
              <a:rPr lang="en-US" dirty="0"/>
              <a:t>The mean value of average monthly minutes of female is 160.77 and that of male is 163.96.the difference between the two is 3.18 which is insignificant</a:t>
            </a:r>
            <a:r>
              <a:rPr lang="en-US" b="1" dirty="0"/>
              <a:t> (not much difference)</a:t>
            </a:r>
            <a:endParaRPr lang="en-IN" dirty="0"/>
          </a:p>
        </p:txBody>
      </p:sp>
      <p:graphicFrame>
        <p:nvGraphicFramePr>
          <p:cNvPr id="6" name="Content Placeholder 4"/>
          <p:cNvGraphicFramePr>
            <a:graphicFrameLocks/>
          </p:cNvGraphicFramePr>
          <p:nvPr>
            <p:extLst>
              <p:ext uri="{D42A27DB-BD31-4B8C-83A1-F6EECF244321}">
                <p14:modId xmlns:p14="http://schemas.microsoft.com/office/powerpoint/2010/main" val="700197138"/>
              </p:ext>
            </p:extLst>
          </p:nvPr>
        </p:nvGraphicFramePr>
        <p:xfrm>
          <a:off x="971600" y="1052736"/>
          <a:ext cx="7560840" cy="2304255"/>
        </p:xfrm>
        <a:graphic>
          <a:graphicData uri="http://schemas.openxmlformats.org/drawingml/2006/table">
            <a:tbl>
              <a:tblPr>
                <a:tableStyleId>{5C22544A-7EE6-4342-B048-85BDC9FD1C3A}</a:tableStyleId>
              </a:tblPr>
              <a:tblGrid>
                <a:gridCol w="1097513">
                  <a:extLst>
                    <a:ext uri="{9D8B030D-6E8A-4147-A177-3AD203B41FA5}">
                      <a16:colId xmlns:a16="http://schemas.microsoft.com/office/drawing/2014/main" val="20000"/>
                    </a:ext>
                  </a:extLst>
                </a:gridCol>
                <a:gridCol w="1097513">
                  <a:extLst>
                    <a:ext uri="{9D8B030D-6E8A-4147-A177-3AD203B41FA5}">
                      <a16:colId xmlns:a16="http://schemas.microsoft.com/office/drawing/2014/main" val="20001"/>
                    </a:ext>
                  </a:extLst>
                </a:gridCol>
                <a:gridCol w="1361596">
                  <a:extLst>
                    <a:ext uri="{9D8B030D-6E8A-4147-A177-3AD203B41FA5}">
                      <a16:colId xmlns:a16="http://schemas.microsoft.com/office/drawing/2014/main" val="20002"/>
                    </a:ext>
                  </a:extLst>
                </a:gridCol>
                <a:gridCol w="1361596">
                  <a:extLst>
                    <a:ext uri="{9D8B030D-6E8A-4147-A177-3AD203B41FA5}">
                      <a16:colId xmlns:a16="http://schemas.microsoft.com/office/drawing/2014/main" val="20003"/>
                    </a:ext>
                  </a:extLst>
                </a:gridCol>
                <a:gridCol w="1321311">
                  <a:extLst>
                    <a:ext uri="{9D8B030D-6E8A-4147-A177-3AD203B41FA5}">
                      <a16:colId xmlns:a16="http://schemas.microsoft.com/office/drawing/2014/main" val="20004"/>
                    </a:ext>
                  </a:extLst>
                </a:gridCol>
                <a:gridCol w="1321311">
                  <a:extLst>
                    <a:ext uri="{9D8B030D-6E8A-4147-A177-3AD203B41FA5}">
                      <a16:colId xmlns:a16="http://schemas.microsoft.com/office/drawing/2014/main" val="20005"/>
                    </a:ext>
                  </a:extLst>
                </a:gridCol>
              </a:tblGrid>
              <a:tr h="460851">
                <a:tc gridSpan="6">
                  <a:txBody>
                    <a:bodyPr/>
                    <a:lstStyle/>
                    <a:p>
                      <a:pPr marL="38100" marR="38100" algn="ctr">
                        <a:lnSpc>
                          <a:spcPts val="1600"/>
                        </a:lnSpc>
                        <a:spcAft>
                          <a:spcPts val="0"/>
                        </a:spcAft>
                      </a:pPr>
                      <a:r>
                        <a:rPr lang="en-IN" sz="1600" dirty="0">
                          <a:effectLst/>
                          <a:latin typeface="Times New Roman" pitchFamily="18" charset="0"/>
                          <a:cs typeface="Times New Roman" pitchFamily="18" charset="0"/>
                        </a:rPr>
                        <a:t>Group Statistics</a:t>
                      </a:r>
                      <a:endParaRPr lang="en-IN" sz="1600" dirty="0">
                        <a:effectLst/>
                        <a:latin typeface="Times New Roman" pitchFamily="18" charset="0"/>
                        <a:ea typeface="Times New Roman"/>
                        <a:cs typeface="Times New Roman" pitchFamily="18" charset="0"/>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0"/>
                  </a:ext>
                </a:extLst>
              </a:tr>
              <a:tr h="921702">
                <a:tc>
                  <a:txBody>
                    <a:bodyPr/>
                    <a:lstStyle/>
                    <a:p>
                      <a:pPr algn="ctr">
                        <a:lnSpc>
                          <a:spcPct val="115000"/>
                        </a:lnSpc>
                        <a:spcAft>
                          <a:spcPts val="0"/>
                        </a:spcAft>
                      </a:pPr>
                      <a:r>
                        <a:rPr lang="en-IN" sz="1600" dirty="0">
                          <a:effectLst/>
                          <a:latin typeface="Times New Roman" pitchFamily="18" charset="0"/>
                          <a:cs typeface="Times New Roman" pitchFamily="18" charset="0"/>
                        </a:rPr>
                        <a:t> </a:t>
                      </a:r>
                      <a:endParaRPr lang="en-IN" sz="1600" dirty="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dirty="0">
                          <a:effectLst/>
                          <a:latin typeface="Times New Roman" pitchFamily="18" charset="0"/>
                          <a:cs typeface="Times New Roman" pitchFamily="18" charset="0"/>
                        </a:rPr>
                        <a:t>Gender</a:t>
                      </a:r>
                      <a:endParaRPr lang="en-IN" sz="1600" dirty="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dirty="0">
                          <a:effectLst/>
                          <a:latin typeface="Times New Roman" pitchFamily="18" charset="0"/>
                          <a:cs typeface="Times New Roman" pitchFamily="18" charset="0"/>
                        </a:rPr>
                        <a:t>N</a:t>
                      </a:r>
                      <a:endParaRPr lang="en-IN" sz="1600" dirty="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dirty="0">
                          <a:effectLst/>
                          <a:latin typeface="Times New Roman" pitchFamily="18" charset="0"/>
                          <a:cs typeface="Times New Roman" pitchFamily="18" charset="0"/>
                        </a:rPr>
                        <a:t>Mean</a:t>
                      </a:r>
                      <a:endParaRPr lang="en-IN" sz="1600" dirty="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a:effectLst/>
                          <a:latin typeface="Times New Roman" pitchFamily="18" charset="0"/>
                          <a:cs typeface="Times New Roman" pitchFamily="18" charset="0"/>
                        </a:rPr>
                        <a:t>Std. Deviation</a:t>
                      </a:r>
                      <a:endParaRPr lang="en-IN" sz="160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a:effectLst/>
                          <a:latin typeface="Times New Roman" pitchFamily="18" charset="0"/>
                          <a:cs typeface="Times New Roman" pitchFamily="18" charset="0"/>
                        </a:rPr>
                        <a:t>Std. Error Mean</a:t>
                      </a:r>
                      <a:endParaRPr lang="en-IN" sz="1600">
                        <a:effectLst/>
                        <a:latin typeface="Times New Roman" pitchFamily="18" charset="0"/>
                        <a:ea typeface="Times New Roman"/>
                        <a:cs typeface="Times New Roman" pitchFamily="18" charset="0"/>
                      </a:endParaRPr>
                    </a:p>
                  </a:txBody>
                  <a:tcPr marL="0" marR="0" marT="0" marB="0" anchor="ctr"/>
                </a:tc>
                <a:extLst>
                  <a:ext uri="{0D108BD9-81ED-4DB2-BD59-A6C34878D82A}">
                    <a16:rowId xmlns:a16="http://schemas.microsoft.com/office/drawing/2014/main" val="10001"/>
                  </a:ext>
                </a:extLst>
              </a:tr>
              <a:tr h="460851">
                <a:tc rowSpan="2">
                  <a:txBody>
                    <a:bodyPr/>
                    <a:lstStyle/>
                    <a:p>
                      <a:pPr marL="38100" marR="38100" algn="ctr">
                        <a:lnSpc>
                          <a:spcPts val="1600"/>
                        </a:lnSpc>
                        <a:spcAft>
                          <a:spcPts val="0"/>
                        </a:spcAft>
                      </a:pPr>
                      <a:r>
                        <a:rPr lang="en-IN" sz="1600">
                          <a:effectLst/>
                          <a:latin typeface="Times New Roman" pitchFamily="18" charset="0"/>
                          <a:cs typeface="Times New Roman" pitchFamily="18" charset="0"/>
                        </a:rPr>
                        <a:t>Minutes</a:t>
                      </a:r>
                      <a:endParaRPr lang="en-IN" sz="160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a:effectLst/>
                          <a:latin typeface="Times New Roman" pitchFamily="18" charset="0"/>
                          <a:cs typeface="Times New Roman" pitchFamily="18" charset="0"/>
                        </a:rPr>
                        <a:t>Female</a:t>
                      </a:r>
                      <a:endParaRPr lang="en-IN" sz="160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a:effectLst/>
                          <a:latin typeface="Times New Roman" pitchFamily="18" charset="0"/>
                          <a:cs typeface="Times New Roman" pitchFamily="18" charset="0"/>
                        </a:rPr>
                        <a:t>139</a:t>
                      </a:r>
                      <a:endParaRPr lang="en-IN" sz="160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dirty="0">
                          <a:effectLst/>
                          <a:latin typeface="Times New Roman" pitchFamily="18" charset="0"/>
                          <a:cs typeface="Times New Roman" pitchFamily="18" charset="0"/>
                        </a:rPr>
                        <a:t>160.7726</a:t>
                      </a:r>
                      <a:endParaRPr lang="en-IN" sz="1600" dirty="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dirty="0">
                          <a:effectLst/>
                          <a:latin typeface="Times New Roman" pitchFamily="18" charset="0"/>
                          <a:cs typeface="Times New Roman" pitchFamily="18" charset="0"/>
                        </a:rPr>
                        <a:t>51.83109</a:t>
                      </a:r>
                      <a:endParaRPr lang="en-IN" sz="1600" dirty="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a:effectLst/>
                          <a:latin typeface="Times New Roman" pitchFamily="18" charset="0"/>
                          <a:cs typeface="Times New Roman" pitchFamily="18" charset="0"/>
                        </a:rPr>
                        <a:t>4.39626</a:t>
                      </a:r>
                      <a:endParaRPr lang="en-IN" sz="1600">
                        <a:effectLst/>
                        <a:latin typeface="Times New Roman" pitchFamily="18" charset="0"/>
                        <a:ea typeface="Times New Roman"/>
                        <a:cs typeface="Times New Roman" pitchFamily="18" charset="0"/>
                      </a:endParaRPr>
                    </a:p>
                  </a:txBody>
                  <a:tcPr marL="0" marR="0" marT="0" marB="0" anchor="ctr"/>
                </a:tc>
                <a:extLst>
                  <a:ext uri="{0D108BD9-81ED-4DB2-BD59-A6C34878D82A}">
                    <a16:rowId xmlns:a16="http://schemas.microsoft.com/office/drawing/2014/main" val="10002"/>
                  </a:ext>
                </a:extLst>
              </a:tr>
              <a:tr h="460851">
                <a:tc vMerge="1">
                  <a:txBody>
                    <a:bodyPr/>
                    <a:lstStyle/>
                    <a:p>
                      <a:endParaRPr lang="en-IN"/>
                    </a:p>
                  </a:txBody>
                  <a:tcPr/>
                </a:tc>
                <a:tc>
                  <a:txBody>
                    <a:bodyPr/>
                    <a:lstStyle/>
                    <a:p>
                      <a:pPr marL="38100" marR="38100" algn="ctr">
                        <a:lnSpc>
                          <a:spcPts val="1600"/>
                        </a:lnSpc>
                        <a:spcAft>
                          <a:spcPts val="0"/>
                        </a:spcAft>
                      </a:pPr>
                      <a:r>
                        <a:rPr lang="en-IN" sz="1600">
                          <a:effectLst/>
                          <a:latin typeface="Times New Roman" pitchFamily="18" charset="0"/>
                          <a:cs typeface="Times New Roman" pitchFamily="18" charset="0"/>
                        </a:rPr>
                        <a:t>Male</a:t>
                      </a:r>
                      <a:endParaRPr lang="en-IN" sz="160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a:effectLst/>
                          <a:latin typeface="Times New Roman" pitchFamily="18" charset="0"/>
                          <a:cs typeface="Times New Roman" pitchFamily="18" charset="0"/>
                        </a:rPr>
                        <a:t>111</a:t>
                      </a:r>
                      <a:endParaRPr lang="en-IN" sz="160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a:effectLst/>
                          <a:latin typeface="Times New Roman" pitchFamily="18" charset="0"/>
                          <a:cs typeface="Times New Roman" pitchFamily="18" charset="0"/>
                        </a:rPr>
                        <a:t>163.9550</a:t>
                      </a:r>
                      <a:endParaRPr lang="en-IN" sz="160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dirty="0">
                          <a:effectLst/>
                          <a:latin typeface="Times New Roman" pitchFamily="18" charset="0"/>
                          <a:cs typeface="Times New Roman" pitchFamily="18" charset="0"/>
                        </a:rPr>
                        <a:t>39.15930</a:t>
                      </a:r>
                      <a:endParaRPr lang="en-IN" sz="1600" dirty="0">
                        <a:effectLst/>
                        <a:latin typeface="Times New Roman" pitchFamily="18" charset="0"/>
                        <a:ea typeface="Times New Roman"/>
                        <a:cs typeface="Times New Roman" pitchFamily="18" charset="0"/>
                      </a:endParaRPr>
                    </a:p>
                  </a:txBody>
                  <a:tcPr marL="0" marR="0" marT="0" marB="0" anchor="ctr"/>
                </a:tc>
                <a:tc>
                  <a:txBody>
                    <a:bodyPr/>
                    <a:lstStyle/>
                    <a:p>
                      <a:pPr marL="38100" marR="38100" algn="ctr">
                        <a:lnSpc>
                          <a:spcPts val="1600"/>
                        </a:lnSpc>
                        <a:spcAft>
                          <a:spcPts val="0"/>
                        </a:spcAft>
                      </a:pPr>
                      <a:r>
                        <a:rPr lang="en-IN" sz="1600" dirty="0">
                          <a:effectLst/>
                          <a:latin typeface="Times New Roman" pitchFamily="18" charset="0"/>
                          <a:cs typeface="Times New Roman" pitchFamily="18" charset="0"/>
                        </a:rPr>
                        <a:t>3.71684</a:t>
                      </a:r>
                      <a:endParaRPr lang="en-IN" sz="1600" dirty="0">
                        <a:effectLst/>
                        <a:latin typeface="Times New Roman" pitchFamily="18" charset="0"/>
                        <a:ea typeface="Times New Roman"/>
                        <a:cs typeface="Times New Roman" pitchFamily="18" charset="0"/>
                      </a:endParaRPr>
                    </a:p>
                  </a:txBody>
                  <a:tcPr marL="0" marR="0"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037587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836712"/>
          </a:xfrm>
        </p:spPr>
        <p:txBody>
          <a:bodyPr/>
          <a:lstStyle/>
          <a:p>
            <a:r>
              <a:rPr lang="en-IN" dirty="0"/>
              <a:t>Employee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39472991"/>
              </p:ext>
            </p:extLst>
          </p:nvPr>
        </p:nvGraphicFramePr>
        <p:xfrm>
          <a:off x="0" y="764704"/>
          <a:ext cx="9036498" cy="3322066"/>
        </p:xfrm>
        <a:graphic>
          <a:graphicData uri="http://schemas.openxmlformats.org/drawingml/2006/table">
            <a:tbl>
              <a:tblPr>
                <a:tableStyleId>{5C22544A-7EE6-4342-B048-85BDC9FD1C3A}</a:tableStyleId>
              </a:tblPr>
              <a:tblGrid>
                <a:gridCol w="1025577">
                  <a:extLst>
                    <a:ext uri="{9D8B030D-6E8A-4147-A177-3AD203B41FA5}">
                      <a16:colId xmlns:a16="http://schemas.microsoft.com/office/drawing/2014/main" val="20000"/>
                    </a:ext>
                  </a:extLst>
                </a:gridCol>
                <a:gridCol w="1025577">
                  <a:extLst>
                    <a:ext uri="{9D8B030D-6E8A-4147-A177-3AD203B41FA5}">
                      <a16:colId xmlns:a16="http://schemas.microsoft.com/office/drawing/2014/main" val="20001"/>
                    </a:ext>
                  </a:extLst>
                </a:gridCol>
                <a:gridCol w="734211">
                  <a:extLst>
                    <a:ext uri="{9D8B030D-6E8A-4147-A177-3AD203B41FA5}">
                      <a16:colId xmlns:a16="http://schemas.microsoft.com/office/drawing/2014/main" val="20002"/>
                    </a:ext>
                  </a:extLst>
                </a:gridCol>
                <a:gridCol w="790497">
                  <a:extLst>
                    <a:ext uri="{9D8B030D-6E8A-4147-A177-3AD203B41FA5}">
                      <a16:colId xmlns:a16="http://schemas.microsoft.com/office/drawing/2014/main" val="20003"/>
                    </a:ext>
                  </a:extLst>
                </a:gridCol>
                <a:gridCol w="790497">
                  <a:extLst>
                    <a:ext uri="{9D8B030D-6E8A-4147-A177-3AD203B41FA5}">
                      <a16:colId xmlns:a16="http://schemas.microsoft.com/office/drawing/2014/main" val="20004"/>
                    </a:ext>
                  </a:extLst>
                </a:gridCol>
                <a:gridCol w="735038">
                  <a:extLst>
                    <a:ext uri="{9D8B030D-6E8A-4147-A177-3AD203B41FA5}">
                      <a16:colId xmlns:a16="http://schemas.microsoft.com/office/drawing/2014/main" val="20005"/>
                    </a:ext>
                  </a:extLst>
                </a:gridCol>
                <a:gridCol w="821123">
                  <a:extLst>
                    <a:ext uri="{9D8B030D-6E8A-4147-A177-3AD203B41FA5}">
                      <a16:colId xmlns:a16="http://schemas.microsoft.com/office/drawing/2014/main" val="20006"/>
                    </a:ext>
                  </a:extLst>
                </a:gridCol>
                <a:gridCol w="852578">
                  <a:extLst>
                    <a:ext uri="{9D8B030D-6E8A-4147-A177-3AD203B41FA5}">
                      <a16:colId xmlns:a16="http://schemas.microsoft.com/office/drawing/2014/main" val="20007"/>
                    </a:ext>
                  </a:extLst>
                </a:gridCol>
                <a:gridCol w="852578">
                  <a:extLst>
                    <a:ext uri="{9D8B030D-6E8A-4147-A177-3AD203B41FA5}">
                      <a16:colId xmlns:a16="http://schemas.microsoft.com/office/drawing/2014/main" val="20008"/>
                    </a:ext>
                  </a:extLst>
                </a:gridCol>
                <a:gridCol w="704411">
                  <a:extLst>
                    <a:ext uri="{9D8B030D-6E8A-4147-A177-3AD203B41FA5}">
                      <a16:colId xmlns:a16="http://schemas.microsoft.com/office/drawing/2014/main" val="20009"/>
                    </a:ext>
                  </a:extLst>
                </a:gridCol>
                <a:gridCol w="704411">
                  <a:extLst>
                    <a:ext uri="{9D8B030D-6E8A-4147-A177-3AD203B41FA5}">
                      <a16:colId xmlns:a16="http://schemas.microsoft.com/office/drawing/2014/main" val="20010"/>
                    </a:ext>
                  </a:extLst>
                </a:gridCol>
              </a:tblGrid>
              <a:tr h="221471">
                <a:tc gridSpan="11">
                  <a:txBody>
                    <a:bodyPr/>
                    <a:lstStyle/>
                    <a:p>
                      <a:pPr marL="38100" marR="38100" algn="ctr">
                        <a:lnSpc>
                          <a:spcPts val="1600"/>
                        </a:lnSpc>
                        <a:spcAft>
                          <a:spcPts val="0"/>
                        </a:spcAft>
                      </a:pPr>
                      <a:r>
                        <a:rPr lang="en-IN" sz="1400" dirty="0">
                          <a:effectLst/>
                        </a:rPr>
                        <a:t>Independent Samples Test</a:t>
                      </a:r>
                      <a:endParaRPr lang="en-IN" sz="1400" dirty="0">
                        <a:effectLst/>
                        <a:latin typeface="Times New Roman"/>
                        <a:ea typeface="Times New Roman"/>
                        <a:cs typeface="Times New Roman"/>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0"/>
                  </a:ext>
                </a:extLst>
              </a:tr>
              <a:tr h="664413">
                <a:tc rowSpan="3" gridSpan="2">
                  <a:txBody>
                    <a:bodyPr/>
                    <a:lstStyle/>
                    <a:p>
                      <a:pPr algn="ctr">
                        <a:lnSpc>
                          <a:spcPct val="115000"/>
                        </a:lnSpc>
                        <a:spcAft>
                          <a:spcPts val="0"/>
                        </a:spcAft>
                      </a:pPr>
                      <a:r>
                        <a:rPr lang="en-IN" sz="1400" dirty="0">
                          <a:effectLst/>
                        </a:rPr>
                        <a:t> </a:t>
                      </a:r>
                      <a:endParaRPr lang="en-IN" sz="1400" dirty="0">
                        <a:effectLst/>
                        <a:latin typeface="Times New Roman"/>
                        <a:ea typeface="Times New Roman"/>
                        <a:cs typeface="Times New Roman"/>
                      </a:endParaRPr>
                    </a:p>
                  </a:txBody>
                  <a:tcPr marL="0" marR="0" marT="0" marB="0" anchor="ctr"/>
                </a:tc>
                <a:tc rowSpan="3" hMerge="1">
                  <a:txBody>
                    <a:bodyPr/>
                    <a:lstStyle/>
                    <a:p>
                      <a:endParaRPr lang="en-IN"/>
                    </a:p>
                  </a:txBody>
                  <a:tcPr/>
                </a:tc>
                <a:tc gridSpan="2">
                  <a:txBody>
                    <a:bodyPr/>
                    <a:lstStyle/>
                    <a:p>
                      <a:pPr marL="38100" marR="38100" algn="ctr">
                        <a:lnSpc>
                          <a:spcPts val="1600"/>
                        </a:lnSpc>
                        <a:spcAft>
                          <a:spcPts val="0"/>
                        </a:spcAft>
                      </a:pPr>
                      <a:r>
                        <a:rPr lang="en-IN" sz="1400" dirty="0" err="1">
                          <a:effectLst/>
                        </a:rPr>
                        <a:t>Levene's</a:t>
                      </a:r>
                      <a:r>
                        <a:rPr lang="en-IN" sz="1400" dirty="0">
                          <a:effectLst/>
                        </a:rPr>
                        <a:t> Test for Equality of Variances</a:t>
                      </a:r>
                      <a:endParaRPr lang="en-IN" sz="1400" dirty="0">
                        <a:effectLst/>
                        <a:latin typeface="Times New Roman"/>
                        <a:ea typeface="Times New Roman"/>
                        <a:cs typeface="Times New Roman"/>
                      </a:endParaRPr>
                    </a:p>
                  </a:txBody>
                  <a:tcPr marL="0" marR="0" marT="0" marB="0" anchor="ctr"/>
                </a:tc>
                <a:tc hMerge="1">
                  <a:txBody>
                    <a:bodyPr/>
                    <a:lstStyle/>
                    <a:p>
                      <a:endParaRPr lang="en-IN"/>
                    </a:p>
                  </a:txBody>
                  <a:tcPr/>
                </a:tc>
                <a:tc gridSpan="7">
                  <a:txBody>
                    <a:bodyPr/>
                    <a:lstStyle/>
                    <a:p>
                      <a:pPr marL="38100" marR="38100" algn="ctr">
                        <a:lnSpc>
                          <a:spcPts val="1600"/>
                        </a:lnSpc>
                        <a:spcAft>
                          <a:spcPts val="0"/>
                        </a:spcAft>
                      </a:pPr>
                      <a:r>
                        <a:rPr lang="en-IN" sz="1400">
                          <a:effectLst/>
                        </a:rPr>
                        <a:t>t-test for Equality of Means</a:t>
                      </a:r>
                      <a:endParaRPr lang="en-IN" sz="1400">
                        <a:effectLst/>
                        <a:latin typeface="Times New Roman"/>
                        <a:ea typeface="Times New Roman"/>
                        <a:cs typeface="Times New Roman"/>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1"/>
                  </a:ext>
                </a:extLst>
              </a:tr>
              <a:tr h="664413">
                <a:tc gridSpan="2" vMerge="1">
                  <a:txBody>
                    <a:bodyPr/>
                    <a:lstStyle/>
                    <a:p>
                      <a:endParaRPr lang="en-IN"/>
                    </a:p>
                  </a:txBody>
                  <a:tcPr/>
                </a:tc>
                <a:tc hMerge="1" vMerge="1">
                  <a:txBody>
                    <a:bodyPr/>
                    <a:lstStyle/>
                    <a:p>
                      <a:endParaRPr lang="en-IN"/>
                    </a:p>
                  </a:txBody>
                  <a:tcPr/>
                </a:tc>
                <a:tc rowSpan="2">
                  <a:txBody>
                    <a:bodyPr/>
                    <a:lstStyle/>
                    <a:p>
                      <a:pPr marL="38100" marR="38100" algn="ctr">
                        <a:lnSpc>
                          <a:spcPts val="1600"/>
                        </a:lnSpc>
                        <a:spcAft>
                          <a:spcPts val="0"/>
                        </a:spcAft>
                      </a:pPr>
                      <a:r>
                        <a:rPr lang="en-IN" sz="1400" dirty="0">
                          <a:effectLst/>
                        </a:rPr>
                        <a:t>F</a:t>
                      </a:r>
                      <a:endParaRPr lang="en-IN" sz="1400" dirty="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400" dirty="0">
                          <a:effectLst/>
                        </a:rPr>
                        <a:t>Sig.</a:t>
                      </a:r>
                      <a:endParaRPr lang="en-IN" sz="1400" dirty="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400" dirty="0">
                          <a:effectLst/>
                        </a:rPr>
                        <a:t>t</a:t>
                      </a:r>
                      <a:endParaRPr lang="en-IN" sz="1400" dirty="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400" dirty="0" err="1">
                          <a:effectLst/>
                        </a:rPr>
                        <a:t>df</a:t>
                      </a:r>
                      <a:endParaRPr lang="en-IN" sz="1400" dirty="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400">
                          <a:effectLst/>
                        </a:rPr>
                        <a:t>Sig. (2-tailed)</a:t>
                      </a:r>
                      <a:endParaRPr lang="en-IN" sz="140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400">
                          <a:effectLst/>
                        </a:rPr>
                        <a:t>Mean Difference</a:t>
                      </a:r>
                      <a:endParaRPr lang="en-IN" sz="1400">
                        <a:effectLst/>
                        <a:latin typeface="Times New Roman"/>
                        <a:ea typeface="Times New Roman"/>
                        <a:cs typeface="Times New Roman"/>
                      </a:endParaRPr>
                    </a:p>
                  </a:txBody>
                  <a:tcPr marL="0" marR="0" marT="0" marB="0" anchor="ctr"/>
                </a:tc>
                <a:tc rowSpan="2">
                  <a:txBody>
                    <a:bodyPr/>
                    <a:lstStyle/>
                    <a:p>
                      <a:pPr marL="38100" marR="38100" algn="ctr">
                        <a:lnSpc>
                          <a:spcPts val="1600"/>
                        </a:lnSpc>
                        <a:spcAft>
                          <a:spcPts val="0"/>
                        </a:spcAft>
                      </a:pPr>
                      <a:r>
                        <a:rPr lang="en-IN" sz="1400">
                          <a:effectLst/>
                        </a:rPr>
                        <a:t>Std. Error Difference</a:t>
                      </a:r>
                      <a:endParaRPr lang="en-IN" sz="1400">
                        <a:effectLst/>
                        <a:latin typeface="Times New Roman"/>
                        <a:ea typeface="Times New Roman"/>
                        <a:cs typeface="Times New Roman"/>
                      </a:endParaRPr>
                    </a:p>
                  </a:txBody>
                  <a:tcPr marL="0" marR="0" marT="0" marB="0" anchor="ctr"/>
                </a:tc>
                <a:tc gridSpan="2">
                  <a:txBody>
                    <a:bodyPr/>
                    <a:lstStyle/>
                    <a:p>
                      <a:pPr marL="38100" marR="38100" algn="ctr">
                        <a:lnSpc>
                          <a:spcPts val="1600"/>
                        </a:lnSpc>
                        <a:spcAft>
                          <a:spcPts val="0"/>
                        </a:spcAft>
                      </a:pPr>
                      <a:r>
                        <a:rPr lang="en-IN" sz="1400">
                          <a:effectLst/>
                        </a:rPr>
                        <a:t>95% Confidence Interval of the Difference</a:t>
                      </a:r>
                      <a:endParaRPr lang="en-IN" sz="1400">
                        <a:effectLst/>
                        <a:latin typeface="Times New Roman"/>
                        <a:ea typeface="Times New Roman"/>
                        <a:cs typeface="Times New Roman"/>
                      </a:endParaRPr>
                    </a:p>
                  </a:txBody>
                  <a:tcPr marL="0" marR="0" marT="0" marB="0" anchor="ctr"/>
                </a:tc>
                <a:tc hMerge="1">
                  <a:txBody>
                    <a:bodyPr/>
                    <a:lstStyle/>
                    <a:p>
                      <a:endParaRPr lang="en-IN"/>
                    </a:p>
                  </a:txBody>
                  <a:tcPr/>
                </a:tc>
                <a:extLst>
                  <a:ext uri="{0D108BD9-81ED-4DB2-BD59-A6C34878D82A}">
                    <a16:rowId xmlns:a16="http://schemas.microsoft.com/office/drawing/2014/main" val="10002"/>
                  </a:ext>
                </a:extLst>
              </a:tr>
              <a:tr h="221471">
                <a:tc gridSpan="2" vMerge="1">
                  <a:txBody>
                    <a:bodyPr/>
                    <a:lstStyle/>
                    <a:p>
                      <a:endParaRPr lang="en-IN"/>
                    </a:p>
                  </a:txBody>
                  <a:tcPr/>
                </a:tc>
                <a:tc hMerge="1"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vMerge="1">
                  <a:txBody>
                    <a:bodyPr/>
                    <a:lstStyle/>
                    <a:p>
                      <a:endParaRPr lang="en-IN"/>
                    </a:p>
                  </a:txBody>
                  <a:tcPr/>
                </a:tc>
                <a:tc>
                  <a:txBody>
                    <a:bodyPr/>
                    <a:lstStyle/>
                    <a:p>
                      <a:pPr marL="38100" marR="38100" algn="ctr">
                        <a:lnSpc>
                          <a:spcPts val="1600"/>
                        </a:lnSpc>
                        <a:spcAft>
                          <a:spcPts val="0"/>
                        </a:spcAft>
                      </a:pPr>
                      <a:r>
                        <a:rPr lang="en-IN" sz="1400">
                          <a:effectLst/>
                        </a:rPr>
                        <a:t>Lower</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Upper</a:t>
                      </a:r>
                      <a:endParaRPr lang="en-IN" sz="140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3"/>
                  </a:ext>
                </a:extLst>
              </a:tr>
              <a:tr h="664413">
                <a:tc rowSpan="2">
                  <a:txBody>
                    <a:bodyPr/>
                    <a:lstStyle/>
                    <a:p>
                      <a:pPr marL="38100" marR="38100" algn="ctr">
                        <a:lnSpc>
                          <a:spcPts val="1600"/>
                        </a:lnSpc>
                        <a:spcAft>
                          <a:spcPts val="0"/>
                        </a:spcAft>
                      </a:pPr>
                      <a:r>
                        <a:rPr lang="en-IN" sz="900">
                          <a:effectLst/>
                        </a:rPr>
                        <a:t>Salary</a:t>
                      </a:r>
                      <a:endParaRPr lang="en-IN" sz="12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Equal variances assumed</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119.669</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.000</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10.945</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dirty="0">
                          <a:effectLst/>
                        </a:rPr>
                        <a:t>472</a:t>
                      </a:r>
                      <a:endParaRPr lang="en-IN" sz="14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dirty="0">
                          <a:effectLst/>
                        </a:rPr>
                        <a:t>.000</a:t>
                      </a:r>
                      <a:endParaRPr lang="en-IN" sz="14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15409.862</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1407.906</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12643.322</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18176.401</a:t>
                      </a:r>
                      <a:endParaRPr lang="en-IN" sz="140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4"/>
                  </a:ext>
                </a:extLst>
              </a:tr>
              <a:tr h="885885">
                <a:tc vMerge="1">
                  <a:txBody>
                    <a:bodyPr/>
                    <a:lstStyle/>
                    <a:p>
                      <a:endParaRPr lang="en-IN"/>
                    </a:p>
                  </a:txBody>
                  <a:tcPr/>
                </a:tc>
                <a:tc>
                  <a:txBody>
                    <a:bodyPr/>
                    <a:lstStyle/>
                    <a:p>
                      <a:pPr marL="38100" marR="38100" algn="ctr">
                        <a:lnSpc>
                          <a:spcPts val="1600"/>
                        </a:lnSpc>
                        <a:spcAft>
                          <a:spcPts val="0"/>
                        </a:spcAft>
                      </a:pPr>
                      <a:r>
                        <a:rPr lang="en-IN" sz="1400">
                          <a:effectLst/>
                        </a:rPr>
                        <a:t>Equal variances not assumed</a:t>
                      </a:r>
                      <a:endParaRPr lang="en-IN" sz="1400">
                        <a:effectLst/>
                        <a:latin typeface="Times New Roman"/>
                        <a:ea typeface="Times New Roman"/>
                        <a:cs typeface="Times New Roman"/>
                      </a:endParaRPr>
                    </a:p>
                  </a:txBody>
                  <a:tcPr marL="0" marR="0" marT="0" marB="0" anchor="ctr"/>
                </a:tc>
                <a:tc>
                  <a:txBody>
                    <a:bodyPr/>
                    <a:lstStyle/>
                    <a:p>
                      <a:pPr algn="ctr">
                        <a:lnSpc>
                          <a:spcPct val="115000"/>
                        </a:lnSpc>
                        <a:spcAft>
                          <a:spcPts val="0"/>
                        </a:spcAft>
                      </a:pPr>
                      <a:r>
                        <a:rPr lang="en-IN" sz="1400">
                          <a:effectLst/>
                        </a:rPr>
                        <a:t> </a:t>
                      </a:r>
                      <a:endParaRPr lang="en-IN" sz="1400">
                        <a:effectLst/>
                        <a:latin typeface="Times New Roman"/>
                        <a:ea typeface="Times New Roman"/>
                        <a:cs typeface="Times New Roman"/>
                      </a:endParaRPr>
                    </a:p>
                  </a:txBody>
                  <a:tcPr marL="0" marR="0" marT="0" marB="0" anchor="ctr"/>
                </a:tc>
                <a:tc>
                  <a:txBody>
                    <a:bodyPr/>
                    <a:lstStyle/>
                    <a:p>
                      <a:pPr algn="ctr">
                        <a:lnSpc>
                          <a:spcPct val="115000"/>
                        </a:lnSpc>
                        <a:spcAft>
                          <a:spcPts val="0"/>
                        </a:spcAft>
                      </a:pPr>
                      <a:r>
                        <a:rPr lang="en-IN" sz="1400">
                          <a:effectLst/>
                        </a:rPr>
                        <a:t> </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11.688</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a:effectLst/>
                        </a:rPr>
                        <a:t>344.262</a:t>
                      </a:r>
                      <a:endParaRPr lang="en-IN" sz="14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dirty="0">
                          <a:effectLst/>
                        </a:rPr>
                        <a:t>.000</a:t>
                      </a:r>
                      <a:endParaRPr lang="en-IN" sz="14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dirty="0">
                          <a:effectLst/>
                        </a:rPr>
                        <a:t>15409.862</a:t>
                      </a:r>
                      <a:endParaRPr lang="en-IN" sz="14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dirty="0">
                          <a:effectLst/>
                        </a:rPr>
                        <a:t>1318.401</a:t>
                      </a:r>
                      <a:endParaRPr lang="en-IN" sz="14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dirty="0">
                          <a:effectLst/>
                        </a:rPr>
                        <a:t>12816.728</a:t>
                      </a:r>
                      <a:endParaRPr lang="en-IN" sz="14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400" dirty="0">
                          <a:effectLst/>
                        </a:rPr>
                        <a:t>18002.996</a:t>
                      </a:r>
                      <a:endParaRPr lang="en-IN" sz="1400" dirty="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376783773"/>
              </p:ext>
            </p:extLst>
          </p:nvPr>
        </p:nvGraphicFramePr>
        <p:xfrm>
          <a:off x="1475655" y="4365104"/>
          <a:ext cx="6192689" cy="2376264"/>
        </p:xfrm>
        <a:graphic>
          <a:graphicData uri="http://schemas.openxmlformats.org/drawingml/2006/table">
            <a:tbl>
              <a:tblPr>
                <a:tableStyleId>{5C22544A-7EE6-4342-B048-85BDC9FD1C3A}</a:tableStyleId>
              </a:tblPr>
              <a:tblGrid>
                <a:gridCol w="799109">
                  <a:extLst>
                    <a:ext uri="{9D8B030D-6E8A-4147-A177-3AD203B41FA5}">
                      <a16:colId xmlns:a16="http://schemas.microsoft.com/office/drawing/2014/main" val="20000"/>
                    </a:ext>
                  </a:extLst>
                </a:gridCol>
                <a:gridCol w="794304">
                  <a:extLst>
                    <a:ext uri="{9D8B030D-6E8A-4147-A177-3AD203B41FA5}">
                      <a16:colId xmlns:a16="http://schemas.microsoft.com/office/drawing/2014/main" val="20001"/>
                    </a:ext>
                  </a:extLst>
                </a:gridCol>
                <a:gridCol w="1080958">
                  <a:extLst>
                    <a:ext uri="{9D8B030D-6E8A-4147-A177-3AD203B41FA5}">
                      <a16:colId xmlns:a16="http://schemas.microsoft.com/office/drawing/2014/main" val="20002"/>
                    </a:ext>
                  </a:extLst>
                </a:gridCol>
                <a:gridCol w="1248306">
                  <a:extLst>
                    <a:ext uri="{9D8B030D-6E8A-4147-A177-3AD203B41FA5}">
                      <a16:colId xmlns:a16="http://schemas.microsoft.com/office/drawing/2014/main" val="20003"/>
                    </a:ext>
                  </a:extLst>
                </a:gridCol>
                <a:gridCol w="1248306">
                  <a:extLst>
                    <a:ext uri="{9D8B030D-6E8A-4147-A177-3AD203B41FA5}">
                      <a16:colId xmlns:a16="http://schemas.microsoft.com/office/drawing/2014/main" val="20004"/>
                    </a:ext>
                  </a:extLst>
                </a:gridCol>
                <a:gridCol w="1021706">
                  <a:extLst>
                    <a:ext uri="{9D8B030D-6E8A-4147-A177-3AD203B41FA5}">
                      <a16:colId xmlns:a16="http://schemas.microsoft.com/office/drawing/2014/main" val="20005"/>
                    </a:ext>
                  </a:extLst>
                </a:gridCol>
              </a:tblGrid>
              <a:tr h="339466">
                <a:tc gridSpan="6">
                  <a:txBody>
                    <a:bodyPr/>
                    <a:lstStyle/>
                    <a:p>
                      <a:pPr marL="38100" marR="38100" algn="ctr">
                        <a:lnSpc>
                          <a:spcPts val="1600"/>
                        </a:lnSpc>
                        <a:spcAft>
                          <a:spcPts val="0"/>
                        </a:spcAft>
                      </a:pPr>
                      <a:r>
                        <a:rPr lang="en-IN" sz="1800" dirty="0">
                          <a:effectLst/>
                        </a:rPr>
                        <a:t>Group Statistics</a:t>
                      </a:r>
                      <a:endParaRPr lang="en-IN" sz="1800" dirty="0">
                        <a:effectLst/>
                        <a:latin typeface="Times New Roman"/>
                        <a:ea typeface="Times New Roman"/>
                        <a:cs typeface="Times New Roman"/>
                      </a:endParaRPr>
                    </a:p>
                  </a:txBody>
                  <a:tcPr marL="0" marR="0" marT="0"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0000"/>
                  </a:ext>
                </a:extLst>
              </a:tr>
              <a:tr h="1018399">
                <a:tc>
                  <a:txBody>
                    <a:bodyPr/>
                    <a:lstStyle/>
                    <a:p>
                      <a:pPr algn="ctr">
                        <a:lnSpc>
                          <a:spcPct val="115000"/>
                        </a:lnSpc>
                        <a:spcAft>
                          <a:spcPts val="0"/>
                        </a:spcAft>
                      </a:pPr>
                      <a:r>
                        <a:rPr lang="en-IN" sz="1800" dirty="0">
                          <a:effectLst/>
                        </a:rPr>
                        <a:t> </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sex</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N</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Mean</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a:effectLst/>
                        </a:rPr>
                        <a:t>Std. Deviation</a:t>
                      </a:r>
                      <a:endParaRPr lang="en-IN" sz="18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Std. Error Mean</a:t>
                      </a:r>
                      <a:endParaRPr lang="en-IN" sz="1800" dirty="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1"/>
                  </a:ext>
                </a:extLst>
              </a:tr>
              <a:tr h="339466">
                <a:tc rowSpan="2">
                  <a:txBody>
                    <a:bodyPr/>
                    <a:lstStyle/>
                    <a:p>
                      <a:pPr marL="38100" marR="38100" algn="ctr">
                        <a:lnSpc>
                          <a:spcPts val="1600"/>
                        </a:lnSpc>
                        <a:spcAft>
                          <a:spcPts val="0"/>
                        </a:spcAft>
                      </a:pPr>
                      <a:r>
                        <a:rPr lang="en-IN" sz="1800" dirty="0">
                          <a:effectLst/>
                        </a:rPr>
                        <a:t>Salary</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a:effectLst/>
                        </a:rPr>
                        <a:t>Male</a:t>
                      </a:r>
                      <a:endParaRPr lang="en-IN" sz="18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a:effectLst/>
                        </a:rPr>
                        <a:t>258</a:t>
                      </a:r>
                      <a:endParaRPr lang="en-IN" sz="180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41441.78</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19499.214</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1213.968</a:t>
                      </a:r>
                      <a:endParaRPr lang="en-IN" sz="1800" dirty="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2"/>
                  </a:ext>
                </a:extLst>
              </a:tr>
              <a:tr h="678933">
                <a:tc vMerge="1">
                  <a:txBody>
                    <a:bodyPr/>
                    <a:lstStyle/>
                    <a:p>
                      <a:endParaRPr lang="en-IN"/>
                    </a:p>
                  </a:txBody>
                  <a:tcPr/>
                </a:tc>
                <a:tc>
                  <a:txBody>
                    <a:bodyPr/>
                    <a:lstStyle/>
                    <a:p>
                      <a:pPr marL="38100" marR="38100" algn="ctr">
                        <a:lnSpc>
                          <a:spcPts val="1600"/>
                        </a:lnSpc>
                        <a:spcAft>
                          <a:spcPts val="0"/>
                        </a:spcAft>
                      </a:pPr>
                      <a:r>
                        <a:rPr lang="en-IN" sz="1800" dirty="0">
                          <a:effectLst/>
                        </a:rPr>
                        <a:t>Female</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216</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26031.92</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7558.021</a:t>
                      </a:r>
                      <a:endParaRPr lang="en-IN" sz="1800" dirty="0">
                        <a:effectLst/>
                        <a:latin typeface="Times New Roman"/>
                        <a:ea typeface="Times New Roman"/>
                        <a:cs typeface="Times New Roman"/>
                      </a:endParaRPr>
                    </a:p>
                  </a:txBody>
                  <a:tcPr marL="0" marR="0" marT="0" marB="0" anchor="ctr"/>
                </a:tc>
                <a:tc>
                  <a:txBody>
                    <a:bodyPr/>
                    <a:lstStyle/>
                    <a:p>
                      <a:pPr marL="38100" marR="38100" algn="ctr">
                        <a:lnSpc>
                          <a:spcPts val="1600"/>
                        </a:lnSpc>
                        <a:spcAft>
                          <a:spcPts val="0"/>
                        </a:spcAft>
                      </a:pPr>
                      <a:r>
                        <a:rPr lang="en-IN" sz="1800" dirty="0">
                          <a:effectLst/>
                        </a:rPr>
                        <a:t>514.258</a:t>
                      </a:r>
                      <a:endParaRPr lang="en-IN" sz="1800" dirty="0">
                        <a:effectLst/>
                        <a:latin typeface="Times New Roman"/>
                        <a:ea typeface="Times New Roman"/>
                        <a:cs typeface="Times New Roman"/>
                      </a:endParaRPr>
                    </a:p>
                  </a:txBody>
                  <a:tcPr marL="0" marR="0"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742902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IN" dirty="0"/>
                  <a:t>Two sample t-test</a:t>
                </a:r>
                <a:endParaRPr lang="en-GB" dirty="0"/>
              </a:p>
              <a:p>
                <a:pPr marL="0" indent="0">
                  <a:buNone/>
                </a:pPr>
                <a14:m>
                  <m:oMath xmlns:m="http://schemas.openxmlformats.org/officeDocument/2006/math">
                    <m:r>
                      <a:rPr lang="en-IN" i="1">
                        <a:latin typeface="Cambria Math"/>
                      </a:rPr>
                      <m:t>𝑡</m:t>
                    </m:r>
                    <m:r>
                      <a:rPr lang="en-IN" i="1">
                        <a:latin typeface="Cambria Math"/>
                      </a:rPr>
                      <m:t>= </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IN" i="1">
                                <a:latin typeface="Cambria Math"/>
                              </a:rPr>
                              <m:t>𝑚</m:t>
                            </m:r>
                          </m:e>
                          <m:sub>
                            <m:r>
                              <a:rPr lang="en-IN" i="1">
                                <a:latin typeface="Cambria Math"/>
                              </a:rPr>
                              <m:t>2</m:t>
                            </m:r>
                          </m:sub>
                        </m:sSub>
                        <m:r>
                          <a:rPr lang="en-IN" i="1">
                            <a:latin typeface="Cambria Math"/>
                          </a:rPr>
                          <m:t>− </m:t>
                        </m:r>
                        <m:sSub>
                          <m:sSubPr>
                            <m:ctrlPr>
                              <a:rPr lang="en-GB" i="1">
                                <a:latin typeface="Cambria Math" panose="02040503050406030204" pitchFamily="18" charset="0"/>
                              </a:rPr>
                            </m:ctrlPr>
                          </m:sSubPr>
                          <m:e>
                            <m:r>
                              <a:rPr lang="en-IN" i="1">
                                <a:latin typeface="Cambria Math"/>
                              </a:rPr>
                              <m:t>𝑚</m:t>
                            </m:r>
                          </m:e>
                          <m:sub>
                            <m:r>
                              <a:rPr lang="en-IN" i="1">
                                <a:latin typeface="Cambria Math"/>
                              </a:rPr>
                              <m:t>2</m:t>
                            </m:r>
                          </m:sub>
                        </m:sSub>
                      </m:num>
                      <m:den>
                        <m:r>
                          <a:rPr lang="en-IN" i="1">
                            <a:latin typeface="Cambria Math"/>
                          </a:rPr>
                          <m:t>𝑆</m:t>
                        </m:r>
                        <m:r>
                          <a:rPr lang="en-IN" i="1">
                            <a:latin typeface="Cambria Math"/>
                          </a:rPr>
                          <m:t>.</m:t>
                        </m:r>
                        <m:r>
                          <a:rPr lang="en-IN" i="1">
                            <a:latin typeface="Cambria Math"/>
                          </a:rPr>
                          <m:t>𝐸</m:t>
                        </m:r>
                        <m:r>
                          <a:rPr lang="en-IN" i="1">
                            <a:latin typeface="Cambria Math"/>
                          </a:rPr>
                          <m:t>.</m:t>
                        </m:r>
                      </m:den>
                    </m:f>
                    <m:r>
                      <a:rPr lang="en-IN" i="1">
                        <a:latin typeface="Cambria Math"/>
                      </a:rPr>
                      <m:t>=</m:t>
                    </m:r>
                    <m:f>
                      <m:fPr>
                        <m:ctrlPr>
                          <a:rPr lang="en-GB" i="1">
                            <a:latin typeface="Cambria Math" panose="02040503050406030204" pitchFamily="18" charset="0"/>
                          </a:rPr>
                        </m:ctrlPr>
                      </m:fPr>
                      <m:num>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r>
                                  <a:rPr lang="en-IN" i="1">
                                    <a:latin typeface="Cambria Math"/>
                                  </a:rPr>
                                  <m:t>𝑥</m:t>
                                </m:r>
                              </m:e>
                              <m:sub>
                                <m:r>
                                  <a:rPr lang="en-IN" i="1">
                                    <a:latin typeface="Cambria Math"/>
                                  </a:rPr>
                                  <m:t>1</m:t>
                                </m:r>
                              </m:sub>
                            </m:sSub>
                          </m:e>
                        </m:acc>
                        <m:r>
                          <a:rPr lang="en-IN" i="1">
                            <a:latin typeface="Cambria Math"/>
                          </a:rPr>
                          <m:t>− </m:t>
                        </m:r>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r>
                                  <a:rPr lang="en-IN" i="1">
                                    <a:latin typeface="Cambria Math"/>
                                  </a:rPr>
                                  <m:t>𝑥</m:t>
                                </m:r>
                              </m:e>
                              <m:sub>
                                <m:r>
                                  <a:rPr lang="en-IN" i="1">
                                    <a:latin typeface="Cambria Math"/>
                                  </a:rPr>
                                  <m:t>2</m:t>
                                </m:r>
                              </m:sub>
                            </m:sSub>
                          </m:e>
                        </m:acc>
                      </m:num>
                      <m:den>
                        <m:r>
                          <a:rPr lang="en-IN" i="1">
                            <a:latin typeface="Cambria Math"/>
                          </a:rPr>
                          <m:t>𝑆</m:t>
                        </m:r>
                        <m:r>
                          <a:rPr lang="en-IN" i="1">
                            <a:latin typeface="Cambria Math"/>
                          </a:rPr>
                          <m:t>.</m:t>
                        </m:r>
                        <m:r>
                          <a:rPr lang="en-IN" i="1">
                            <a:latin typeface="Cambria Math"/>
                          </a:rPr>
                          <m:t>𝐸</m:t>
                        </m:r>
                        <m:r>
                          <a:rPr lang="en-IN" i="1">
                            <a:latin typeface="Cambria Math"/>
                          </a:rPr>
                          <m:t>.</m:t>
                        </m:r>
                      </m:den>
                    </m:f>
                    <m:r>
                      <a:rPr lang="en-IN" i="1">
                        <a:latin typeface="Cambria Math"/>
                      </a:rPr>
                      <m:t> </m:t>
                    </m:r>
                  </m:oMath>
                </a14:m>
                <a:r>
                  <a:rPr lang="en-GB" dirty="0"/>
                  <a:t>= </a:t>
                </a:r>
                <a14:m>
                  <m:oMath xmlns:m="http://schemas.openxmlformats.org/officeDocument/2006/math">
                    <m:f>
                      <m:fPr>
                        <m:ctrlPr>
                          <a:rPr lang="en-GB" i="1">
                            <a:latin typeface="Cambria Math" panose="02040503050406030204" pitchFamily="18" charset="0"/>
                          </a:rPr>
                        </m:ctrlPr>
                      </m:fPr>
                      <m:num>
                        <m:r>
                          <a:rPr lang="en-IN" i="1" smtClean="0">
                            <a:latin typeface="Cambria Math"/>
                          </a:rPr>
                          <m:t>𝐷</m:t>
                        </m:r>
                        <m:r>
                          <a:rPr lang="en-IN" b="0" i="1" smtClean="0">
                            <a:latin typeface="Cambria Math"/>
                          </a:rPr>
                          <m:t>𝑖𝑓𝑓𝑒𝑟𝑒𝑛𝑐𝑒</m:t>
                        </m:r>
                      </m:num>
                      <m:den>
                        <m:r>
                          <a:rPr lang="en-IN" i="1">
                            <a:latin typeface="Cambria Math"/>
                          </a:rPr>
                          <m:t>𝑆</m:t>
                        </m:r>
                        <m:r>
                          <a:rPr lang="en-IN" i="1">
                            <a:latin typeface="Cambria Math"/>
                          </a:rPr>
                          <m:t>.</m:t>
                        </m:r>
                        <m:r>
                          <a:rPr lang="en-IN" i="1">
                            <a:latin typeface="Cambria Math"/>
                          </a:rPr>
                          <m:t>𝐸</m:t>
                        </m:r>
                        <m:r>
                          <a:rPr lang="en-IN" i="1">
                            <a:latin typeface="Cambria Math"/>
                          </a:rPr>
                          <m:t>.</m:t>
                        </m:r>
                      </m:den>
                    </m:f>
                  </m:oMath>
                </a14:m>
                <a:endParaRPr lang="en-GB" dirty="0"/>
              </a:p>
              <a:p>
                <a:pPr marL="0" indent="0">
                  <a:buNone/>
                </a:pPr>
                <a:r>
                  <a:rPr lang="en-IN" dirty="0"/>
                  <a:t>Use appropriate standard error based on equal variance assumption.</a:t>
                </a:r>
                <a:endParaRPr lang="en-GB" dirty="0"/>
              </a:p>
              <a:p>
                <a:endParaRPr lang="en-IN"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752"/>
                </a:stretch>
              </a:blipFill>
            </p:spPr>
            <p:txBody>
              <a:bodyPr/>
              <a:lstStyle/>
              <a:p>
                <a:r>
                  <a:rPr lang="en-IN">
                    <a:noFill/>
                  </a:rPr>
                  <a:t> </a:t>
                </a:r>
              </a:p>
            </p:txBody>
          </p:sp>
        </mc:Fallback>
      </mc:AlternateContent>
    </p:spTree>
    <p:extLst>
      <p:ext uri="{BB962C8B-B14F-4D97-AF65-F5344CB8AC3E}">
        <p14:creationId xmlns:p14="http://schemas.microsoft.com/office/powerpoint/2010/main" val="257130716"/>
      </p:ext>
    </p:extLst>
  </p:cSld>
  <p:clrMapOvr>
    <a:masterClrMapping/>
  </p:clrMapOvr>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355</TotalTime>
  <Words>643</Words>
  <Application>Microsoft Office PowerPoint</Application>
  <PresentationFormat>On-screen Show (4:3)</PresentationFormat>
  <Paragraphs>165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Cambria</vt:lpstr>
      <vt:lpstr>Cambria Math</vt:lpstr>
      <vt:lpstr>Times New Roman</vt:lpstr>
      <vt:lpstr>Theme1</vt:lpstr>
      <vt:lpstr>Independent Sample t-test</vt:lpstr>
      <vt:lpstr>PURPOSE</vt:lpstr>
      <vt:lpstr>HYPOTHESES</vt:lpstr>
      <vt:lpstr>Testing</vt:lpstr>
      <vt:lpstr>Testing</vt:lpstr>
      <vt:lpstr>PowerPoint Presentation</vt:lpstr>
      <vt:lpstr>Mean Difference</vt:lpstr>
      <vt:lpstr>Employee</vt:lpstr>
      <vt:lpstr>PowerPoint Presentation</vt:lpstr>
      <vt:lpstr>ASSUMPTIONS</vt:lpstr>
      <vt:lpstr>Homogeneity Test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kasilingam</dc:creator>
  <cp:lastModifiedBy>Ajay J</cp:lastModifiedBy>
  <cp:revision>27</cp:revision>
  <dcterms:created xsi:type="dcterms:W3CDTF">2020-07-02T17:48:09Z</dcterms:created>
  <dcterms:modified xsi:type="dcterms:W3CDTF">2024-11-18T11:35:10Z</dcterms:modified>
</cp:coreProperties>
</file>