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  <p:sldId id="263" r:id="rId4"/>
    <p:sldId id="261" r:id="rId5"/>
    <p:sldId id="264" r:id="rId6"/>
    <p:sldId id="259" r:id="rId7"/>
    <p:sldId id="266" r:id="rId8"/>
    <p:sldId id="270" r:id="rId9"/>
    <p:sldId id="265" r:id="rId10"/>
    <p:sldId id="268" r:id="rId11"/>
    <p:sldId id="269" r:id="rId12"/>
    <p:sldId id="271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628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393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49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11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059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596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056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408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365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468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32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1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11/18/2024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9827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608" y="2492896"/>
            <a:ext cx="7772400" cy="1362075"/>
          </a:xfrm>
        </p:spPr>
        <p:txBody>
          <a:bodyPr anchor="t">
            <a:normAutofit/>
          </a:bodyPr>
          <a:lstStyle/>
          <a:p>
            <a:pPr algn="ctr"/>
            <a:r>
              <a:rPr lang="en-IN" dirty="0"/>
              <a:t>One Way ANOVA</a:t>
            </a:r>
          </a:p>
        </p:txBody>
      </p:sp>
    </p:spTree>
    <p:extLst>
      <p:ext uri="{BB962C8B-B14F-4D97-AF65-F5344CB8AC3E}">
        <p14:creationId xmlns:p14="http://schemas.microsoft.com/office/powerpoint/2010/main" val="1867148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08720"/>
          </a:xfrm>
        </p:spPr>
        <p:txBody>
          <a:bodyPr/>
          <a:lstStyle/>
          <a:p>
            <a:r>
              <a:rPr lang="en-US" b="1" dirty="0"/>
              <a:t>ASSUMPTION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5"/>
            <a:ext cx="8363272" cy="5001420"/>
          </a:xfrm>
        </p:spPr>
        <p:txBody>
          <a:bodyPr/>
          <a:lstStyle/>
          <a:p>
            <a:pPr lvl="0"/>
            <a:r>
              <a:rPr lang="en-US" dirty="0"/>
              <a:t>The variables must be normally distributed.</a:t>
            </a:r>
            <a:endParaRPr lang="en-IN" dirty="0"/>
          </a:p>
          <a:p>
            <a:pPr lvl="0"/>
            <a:r>
              <a:rPr lang="en-US" dirty="0"/>
              <a:t>Variances of populations are equal.</a:t>
            </a:r>
            <a:endParaRPr lang="en-IN" dirty="0"/>
          </a:p>
          <a:p>
            <a:pPr lvl="0"/>
            <a:r>
              <a:rPr lang="en-US" dirty="0"/>
              <a:t>The sample is a simple random sample (SRS).</a:t>
            </a:r>
            <a:endParaRPr lang="en-IN" dirty="0"/>
          </a:p>
          <a:p>
            <a:endParaRPr lang="en-I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219265"/>
              </p:ext>
            </p:extLst>
          </p:nvPr>
        </p:nvGraphicFramePr>
        <p:xfrm>
          <a:off x="1835695" y="3355177"/>
          <a:ext cx="5256584" cy="2090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8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8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58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58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8009">
                <a:tc grid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Test of Homogeneity of Variances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009">
                <a:tc gridSpan="4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Savings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6019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Levene Statistic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df1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df2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Sig.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009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11.297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547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.000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3777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588461"/>
              </p:ext>
            </p:extLst>
          </p:nvPr>
        </p:nvGraphicFramePr>
        <p:xfrm>
          <a:off x="2051720" y="2348880"/>
          <a:ext cx="4752527" cy="2520279"/>
        </p:xfrm>
        <a:graphic>
          <a:graphicData uri="http://schemas.openxmlformats.org/drawingml/2006/table">
            <a:tbl>
              <a:tblPr/>
              <a:tblGrid>
                <a:gridCol w="1057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04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03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04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3971">
                <a:tc gridSpan="5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Robust Tests of Equality of Means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971">
                <a:tc gridSpan="5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Savings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3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Statistic</a:t>
                      </a:r>
                      <a:r>
                        <a:rPr lang="en-IN" sz="2000" baseline="30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df1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df2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Sig.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3971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Welch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28.403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168.487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.000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971">
                <a:tc gridSpan="5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a. Asymptotically F distributed.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0351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287656"/>
              </p:ext>
            </p:extLst>
          </p:nvPr>
        </p:nvGraphicFramePr>
        <p:xfrm>
          <a:off x="213049" y="332656"/>
          <a:ext cx="8928991" cy="92983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58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563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3497">
                <a:tc gridSpan="8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Multiple Comparisons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316">
                <a:tc gridSpan="8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Dependent Variable:   Savings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 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(I) </a:t>
                      </a:r>
                      <a:r>
                        <a:rPr lang="en-IN" sz="1400" dirty="0" err="1">
                          <a:effectLst/>
                        </a:rPr>
                        <a:t>reinc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(J) reinc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Mean Difference (I-J)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Std. Error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Sig.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95% Confidence Interval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 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Lower Bound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Upper Bound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8316">
                <a:tc rowSpan="20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 err="1">
                          <a:effectLst/>
                        </a:rPr>
                        <a:t>Tukey</a:t>
                      </a:r>
                      <a:r>
                        <a:rPr lang="en-IN" sz="1400" dirty="0">
                          <a:effectLst/>
                        </a:rPr>
                        <a:t> HSD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20001-30000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-1754.388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573.015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.019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-3322.67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-186.10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-4696.720</a:t>
                      </a:r>
                      <a:r>
                        <a:rPr lang="en-IN" sz="1400" baseline="30000" dirty="0">
                          <a:effectLst/>
                        </a:rPr>
                        <a:t>*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679.728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-6557.07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-2836.37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-5884.886</a:t>
                      </a:r>
                      <a:r>
                        <a:rPr lang="en-IN" sz="1400" baseline="30000" dirty="0">
                          <a:effectLst/>
                        </a:rPr>
                        <a:t>*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831.293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-8160.05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-3609.72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-8235.189</a:t>
                      </a:r>
                      <a:r>
                        <a:rPr lang="en-IN" sz="1400" baseline="30000" dirty="0">
                          <a:effectLst/>
                        </a:rPr>
                        <a:t>*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842.356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-10540.63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-5929.75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1754.388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573.015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.019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186.10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3322.67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-2942.332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609.171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-4609.57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-1275.09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-4130.498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774.666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-6250.68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-2010.32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-6480.801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786.525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-8633.44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-4328.16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4696.720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679.728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2836.37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6557.07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2942.332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609.171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1275.09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4609.57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-1188.166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856.616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.636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-3532.64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1156.30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-3538.469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867.356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-5912.33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-1164.60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5884.886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831.293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3609.72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8160.05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4130.498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774.666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2010.32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6250.68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1188.166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856.616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.636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-1156.30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3532.64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-2350.303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990.618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.124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-5061.52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360.92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8235.189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842.356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5929.75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10540.63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6480.801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786.525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.000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4328.16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8633.44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3538.469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867.356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1164.60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5912.33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2350.303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990.618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.124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-360.92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5061.52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8316">
                <a:tc rowSpan="20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 err="1">
                          <a:effectLst/>
                        </a:rPr>
                        <a:t>Dunnett</a:t>
                      </a:r>
                      <a:r>
                        <a:rPr lang="en-IN" sz="1400" dirty="0">
                          <a:effectLst/>
                        </a:rPr>
                        <a:t> T3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-1754.388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458.389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-3047.59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-461.19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-4696.720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693.148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-6661.66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-2731.78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-5884.886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866.035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-8378.77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-3391.00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-8235.189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1075.243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-11347.11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-5123.27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1754.388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458.389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461.19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3047.59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-2942.332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663.497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-4825.78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-1058.88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-4130.498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842.491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-6563.63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-1697.37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-6480.801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1056.372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-9545.10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-3416.51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4696.720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693.148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2731.78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6661.66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2942.332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663.497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1058.88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4825.78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-1188.166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990.012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.924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-4012.80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1636.47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-3538.469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1177.394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.034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-6915.81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-161.13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5884.886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866.035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.000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3391.00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8378.77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4130.498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842.491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.000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1697.37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6563.63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1188.166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990.012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.924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-1636.47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4012.80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-2350.303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1286.786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.510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-6032.05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1331.44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8235.189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1075.243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5123.27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11347.11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6480.801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1056.372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3416.51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9545.10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3538.469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1177.394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.034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161.13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6915.81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983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400">
                          <a:effectLst/>
                        </a:rPr>
                        <a:t>40001-50000</a:t>
                      </a:r>
                      <a:endParaRPr lang="en-IN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400">
                          <a:effectLst/>
                        </a:rPr>
                        <a:t>2350.303</a:t>
                      </a:r>
                      <a:endParaRPr lang="en-IN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400">
                          <a:effectLst/>
                        </a:rPr>
                        <a:t>1286.786</a:t>
                      </a:r>
                      <a:endParaRPr lang="en-IN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400">
                          <a:effectLst/>
                        </a:rPr>
                        <a:t>.510</a:t>
                      </a:r>
                      <a:endParaRPr lang="en-IN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400">
                          <a:effectLst/>
                        </a:rPr>
                        <a:t>-1331.44</a:t>
                      </a:r>
                      <a:endParaRPr lang="en-IN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400" dirty="0">
                          <a:effectLst/>
                        </a:rPr>
                        <a:t>6032.05</a:t>
                      </a:r>
                      <a:endParaRPr lang="en-IN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98316">
                <a:tc gridSpan="8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400" dirty="0">
                          <a:effectLst/>
                        </a:rPr>
                        <a:t>*. The mean difference is significant at the 0.05 level.</a:t>
                      </a:r>
                      <a:endParaRPr lang="en-IN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2210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260648"/>
                <a:ext cx="8229600" cy="58655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IN" sz="2000" i="1" dirty="0"/>
                  <a:t>ANOVA</a:t>
                </a:r>
                <a:endParaRPr lang="en-GB" sz="2000" i="1" dirty="0"/>
              </a:p>
              <a:p>
                <a:pPr marL="0" indent="0">
                  <a:buNone/>
                </a:pPr>
                <a:endParaRPr lang="en-IN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i="1">
                              <a:latin typeface="Cambria Math"/>
                            </a:rPr>
                            <m:t>𝑆𝑆</m:t>
                          </m:r>
                        </m:e>
                        <m:sub>
                          <m:r>
                            <a:rPr lang="en-IN" sz="2000" i="1">
                              <a:latin typeface="Cambria Math"/>
                            </a:rPr>
                            <m:t>𝑇𝑜𝑡𝑎𝑙</m:t>
                          </m:r>
                        </m:sub>
                      </m:sSub>
                      <m:r>
                        <a:rPr lang="en-IN" sz="20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IN" sz="20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IN" sz="2000" i="1">
                                      <a:latin typeface="Cambria Math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IN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IN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IN" sz="2000" b="0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i="1">
                              <a:latin typeface="Cambria Math"/>
                            </a:rPr>
                            <m:t>𝑆𝑆</m:t>
                          </m:r>
                        </m:e>
                        <m:sub>
                          <m:r>
                            <a:rPr lang="en-IN" sz="2000" i="1">
                              <a:latin typeface="Cambria Math"/>
                            </a:rPr>
                            <m:t>𝐵𝑒𝑡𝑤𝑒𝑒𝑛</m:t>
                          </m:r>
                        </m:sub>
                      </m:sSub>
                      <m:r>
                        <a:rPr lang="en-IN" sz="2000" i="1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IN" sz="2000" i="1">
                              <a:latin typeface="Cambria Math"/>
                            </a:rPr>
                            <m:t>𝑐𝑜𝑢𝑛𝑡</m:t>
                          </m:r>
                          <m:r>
                            <a:rPr lang="en-IN" sz="2000" i="1">
                              <a:latin typeface="Cambria Math"/>
                            </a:rPr>
                            <m:t> </m:t>
                          </m:r>
                          <m:r>
                            <a:rPr lang="en-IN" sz="2000" i="1">
                              <a:latin typeface="Cambria Math"/>
                            </a:rPr>
                            <m:t>𝑖𝑛</m:t>
                          </m:r>
                          <m:r>
                            <a:rPr lang="en-IN" sz="2000" i="1">
                              <a:latin typeface="Cambria Math"/>
                            </a:rPr>
                            <m:t> </m:t>
                          </m:r>
                          <m:r>
                            <a:rPr lang="en-IN" sz="2000" i="1">
                              <a:latin typeface="Cambria Math"/>
                            </a:rPr>
                            <m:t>𝑔𝑟𝑜𝑢𝑝</m:t>
                          </m:r>
                          <m:r>
                            <a:rPr lang="en-IN" sz="2000" i="1">
                              <a:latin typeface="Cambria Math"/>
                            </a:rPr>
                            <m:t> ∗</m:t>
                          </m:r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sz="20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IN" sz="2000" i="1">
                                  <a:latin typeface="Cambria Math"/>
                                </a:rPr>
                                <m:t>𝑔𝑟𝑜𝑢𝑝</m:t>
                              </m:r>
                              <m:r>
                                <a:rPr lang="en-IN" sz="20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IN" sz="2000" i="1">
                                  <a:latin typeface="Cambria Math"/>
                                </a:rPr>
                                <m:t>𝑚𝑒𝑎𝑛</m:t>
                              </m:r>
                              <m:r>
                                <a:rPr lang="en-IN" sz="2000" i="1">
                                  <a:latin typeface="Cambria Math"/>
                                </a:rPr>
                                <m:t> −</m:t>
                              </m:r>
                              <m:r>
                                <a:rPr lang="en-IN" sz="2000" i="1">
                                  <a:latin typeface="Cambria Math"/>
                                </a:rPr>
                                <m:t>𝑜𝑣𝑒𝑟𝑎𝑙𝑙</m:t>
                              </m:r>
                              <m:r>
                                <a:rPr lang="en-IN" sz="20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IN" sz="2000" i="1">
                                  <a:latin typeface="Cambria Math"/>
                                </a:rPr>
                                <m:t>𝑚𝑒𝑎𝑛</m:t>
                              </m:r>
                              <m:r>
                                <a:rPr lang="en-IN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IN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i="1">
                              <a:latin typeface="Cambria Math"/>
                            </a:rPr>
                            <m:t>𝑆𝑆</m:t>
                          </m:r>
                        </m:e>
                        <m:sub>
                          <m:r>
                            <a:rPr lang="en-IN" sz="2000" i="1">
                              <a:latin typeface="Cambria Math"/>
                            </a:rPr>
                            <m:t>𝐵𝑒𝑡𝑤𝑒𝑒𝑛</m:t>
                          </m:r>
                        </m:sub>
                      </m:sSub>
                      <m:r>
                        <a:rPr lang="en-IN" sz="2000" i="1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20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IN" sz="20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IN" sz="2000" i="1">
                              <a:latin typeface="Cambria Math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sz="2000" i="1">
                                  <a:latin typeface="Cambria Math"/>
                                </a:rPr>
                                <m:t>(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IN" sz="2000" i="1">
                                          <a:latin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IN" sz="2000" i="1">
                                  <a:latin typeface="Cambria Math"/>
                                </a:rPr>
                                <m:t> −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IN" sz="20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n-IN" sz="20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IN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i="1">
                              <a:latin typeface="Cambria Math"/>
                            </a:rPr>
                            <m:t>𝑆𝑆</m:t>
                          </m:r>
                        </m:e>
                        <m:sub>
                          <m:r>
                            <a:rPr lang="en-IN" sz="2000" b="0" i="1" smtClean="0">
                              <a:latin typeface="Cambria Math"/>
                            </a:rPr>
                            <m:t>𝑊𝑖𝑡h𝑖𝑛</m:t>
                          </m:r>
                        </m:sub>
                      </m:sSub>
                      <m:r>
                        <a:rPr lang="en-IN" sz="2000" i="1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N" sz="2000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IN" sz="20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IN" sz="2000" i="1">
                                      <a:latin typeface="Cambria Math"/>
                                    </a:rPr>
                                    <m:t> −</m:t>
                                  </m:r>
                                  <m:r>
                                    <a:rPr lang="en-IN" sz="2000" i="1">
                                      <a:latin typeface="Cambria Math"/>
                                    </a:rPr>
                                    <m:t>𝑔𝑟𝑜𝑢𝑝</m:t>
                                  </m:r>
                                  <m:r>
                                    <a:rPr lang="en-IN" sz="20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IN" sz="2000" i="1">
                                      <a:latin typeface="Cambria Math"/>
                                    </a:rPr>
                                    <m:t>𝑚𝑒𝑎𝑛</m:t>
                                  </m:r>
                                  <m:r>
                                    <a:rPr lang="en-IN" sz="2000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IN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i="1">
                              <a:latin typeface="Cambria Math"/>
                            </a:rPr>
                            <m:t>𝑆𝑆</m:t>
                          </m:r>
                        </m:e>
                        <m:sub>
                          <m:r>
                            <a:rPr lang="en-IN" sz="2000" b="0" i="1" smtClean="0">
                              <a:latin typeface="Cambria Math"/>
                            </a:rPr>
                            <m:t>𝑊𝑖𝑡h𝑖𝑛</m:t>
                          </m:r>
                        </m:sub>
                      </m:sSub>
                      <m:r>
                        <a:rPr lang="en-IN" sz="2000" i="1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IN" sz="2000" i="1">
                              <a:latin typeface="Cambria Math"/>
                            </a:rPr>
                            <m:t>𝑗</m:t>
                          </m:r>
                          <m:r>
                            <a:rPr lang="en-IN" sz="20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IN" sz="2000" i="1">
                              <a:latin typeface="Cambria Math"/>
                            </a:rPr>
                            <m:t>𝑗</m:t>
                          </m:r>
                        </m:sup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IN" sz="20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IN" sz="20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IN" sz="2000" i="1">
                                  <a:latin typeface="Cambria Math"/>
                                </a:rPr>
                                <m:t>𝑖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N" sz="2000" i="1">
                                      <a:latin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IN" sz="2000" i="1">
                                          <a:latin typeface="Cambria Math"/>
                                        </a:rPr>
                                        <m:t>𝑖𝑗</m:t>
                                      </m:r>
                                    </m:sub>
                                  </m:sSub>
                                  <m:r>
                                    <a:rPr lang="en-IN" sz="2000" i="1">
                                      <a:latin typeface="Cambria Math"/>
                                    </a:rPr>
                                    <m:t> 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IN" sz="2000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IN" sz="2000" i="1">
                                              <a:latin typeface="Cambria Math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en-IN" sz="2000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IN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260648"/>
                <a:ext cx="8229600" cy="5865515"/>
              </a:xfrm>
              <a:blipFill rotWithShape="1">
                <a:blip r:embed="rId2"/>
                <a:stretch>
                  <a:fillRect l="-815" t="-5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0592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"/>
            <a:ext cx="8229600" cy="980729"/>
          </a:xfrm>
        </p:spPr>
        <p:txBody>
          <a:bodyPr/>
          <a:lstStyle/>
          <a:p>
            <a:r>
              <a:rPr lang="en-US" b="1" dirty="0"/>
              <a:t>PURPOSE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3"/>
            <a:ext cx="8291264" cy="4929412"/>
          </a:xfrm>
        </p:spPr>
        <p:txBody>
          <a:bodyPr/>
          <a:lstStyle/>
          <a:p>
            <a:r>
              <a:rPr lang="en-US" dirty="0"/>
              <a:t>One way ANOVA is a statistical technique that is used to compare the means of more than two groups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35336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792088"/>
          </a:xfrm>
        </p:spPr>
        <p:txBody>
          <a:bodyPr/>
          <a:lstStyle/>
          <a:p>
            <a:r>
              <a:rPr lang="en-IN" dirty="0"/>
              <a:t>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5"/>
            <a:ext cx="8291264" cy="5001420"/>
          </a:xfrm>
        </p:spPr>
        <p:txBody>
          <a:bodyPr/>
          <a:lstStyle/>
          <a:p>
            <a:r>
              <a:rPr lang="en-IN" dirty="0"/>
              <a:t>One category variable</a:t>
            </a:r>
          </a:p>
          <a:p>
            <a:r>
              <a:rPr lang="en-IN" dirty="0"/>
              <a:t>One metric variable</a:t>
            </a:r>
          </a:p>
        </p:txBody>
      </p:sp>
    </p:spTree>
    <p:extLst>
      <p:ext uri="{BB962C8B-B14F-4D97-AF65-F5344CB8AC3E}">
        <p14:creationId xmlns:p14="http://schemas.microsoft.com/office/powerpoint/2010/main" val="3377796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ANOVA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7"/>
            <a:ext cx="8363272" cy="47133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N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Null Hypothesis: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no significant difference among the mean of different categories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means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X1-X2=0, X1=X2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Alternate Hypothesis: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a significant difference among the mean of different categories 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110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88641"/>
            <a:ext cx="8856984" cy="6480720"/>
          </a:xfrm>
        </p:spPr>
        <p:txBody>
          <a:bodyPr>
            <a:normAutofit/>
          </a:bodyPr>
          <a:lstStyle/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US" dirty="0"/>
          </a:p>
          <a:p>
            <a:pPr algn="just"/>
            <a:r>
              <a:rPr lang="en-US" dirty="0"/>
              <a:t>The Anova result shows that the significant value is 0.000 and it is lower than 0.05 so reject null hypothesis. Hence there is a significance difference in the saving of respondents with respect to their income level.</a:t>
            </a:r>
            <a:endParaRPr lang="en-IN" dirty="0"/>
          </a:p>
          <a:p>
            <a:endParaRPr lang="en-IN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7976831"/>
              </p:ext>
            </p:extLst>
          </p:nvPr>
        </p:nvGraphicFramePr>
        <p:xfrm>
          <a:off x="539552" y="404664"/>
          <a:ext cx="7920882" cy="3024336"/>
        </p:xfrm>
        <a:graphic>
          <a:graphicData uri="http://schemas.openxmlformats.org/drawingml/2006/table">
            <a:tbl>
              <a:tblPr/>
              <a:tblGrid>
                <a:gridCol w="1573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1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0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5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02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02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7509"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ANOVA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509">
                <a:tc gridSpan="6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Savings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4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Sum of Squares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err="1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df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Mean Square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Sig.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1163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Between Groups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3623707447.0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905926861.7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34.849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.000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1163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Within Groups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14219719290.0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547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25995830.5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3496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Total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17843426730.0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551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800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3018589"/>
              </p:ext>
            </p:extLst>
          </p:nvPr>
        </p:nvGraphicFramePr>
        <p:xfrm>
          <a:off x="539552" y="404664"/>
          <a:ext cx="7632848" cy="45365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3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8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2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6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6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52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1072"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Savings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072">
                <a:tc gridSpan="6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err="1">
                          <a:effectLst/>
                        </a:rPr>
                        <a:t>Duncan</a:t>
                      </a:r>
                      <a:r>
                        <a:rPr lang="en-IN" sz="2000" baseline="30000" dirty="0" err="1">
                          <a:effectLst/>
                        </a:rPr>
                        <a:t>a,b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072"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+mn-lt"/>
                          <a:ea typeface="+mn-ea"/>
                          <a:cs typeface="+mn-cs"/>
                        </a:rPr>
                        <a:t>Income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N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Subset for alpha = 0.05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1072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1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2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3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4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7517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upto 20000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124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5310.48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517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20001-30000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219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 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7064.87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7517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30001-40000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103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 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10007.20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7517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40001-50000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54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11195.37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62145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50001 and above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52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 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</a:rPr>
                        <a:t>13545.67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829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7"/>
            <a:ext cx="8363272" cy="5793508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7"/>
            <a:ext cx="7704855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1530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804137"/>
              </p:ext>
            </p:extLst>
          </p:nvPr>
        </p:nvGraphicFramePr>
        <p:xfrm>
          <a:off x="323528" y="188628"/>
          <a:ext cx="8280921" cy="63161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9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9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67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5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68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68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68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2929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Multiple Comparisons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929">
                <a:tc gridSpan="7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Dependent Variable:   Savings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929">
                <a:tc gridSpan="7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 err="1">
                          <a:effectLst/>
                        </a:rPr>
                        <a:t>Tukey</a:t>
                      </a:r>
                      <a:r>
                        <a:rPr lang="en-IN" sz="1400" dirty="0">
                          <a:effectLst/>
                        </a:rPr>
                        <a:t> HSD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929"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(I) reinc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(J) </a:t>
                      </a:r>
                      <a:r>
                        <a:rPr lang="en-IN" sz="1400" dirty="0" err="1">
                          <a:effectLst/>
                        </a:rPr>
                        <a:t>reinc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Mean Difference (I-J)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Std. Error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Sig.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95% Confidence Interval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Lower Bound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Upper Bound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929"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-1754.388</a:t>
                      </a:r>
                      <a:r>
                        <a:rPr lang="en-IN" sz="1400" baseline="30000" dirty="0">
                          <a:effectLst/>
                        </a:rPr>
                        <a:t>*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573.015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.019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-3322.67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-186.10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-4696.720</a:t>
                      </a:r>
                      <a:r>
                        <a:rPr lang="en-IN" sz="1400" baseline="30000" dirty="0">
                          <a:effectLst/>
                        </a:rPr>
                        <a:t>*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679.728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-6557.07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-2836.37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-5884.886</a:t>
                      </a:r>
                      <a:r>
                        <a:rPr lang="en-IN" sz="1400" baseline="30000" dirty="0">
                          <a:effectLst/>
                        </a:rPr>
                        <a:t>*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831.293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-8160.05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-3609.72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-8235.189</a:t>
                      </a:r>
                      <a:r>
                        <a:rPr lang="en-IN" sz="1400" baseline="30000" dirty="0">
                          <a:effectLst/>
                        </a:rPr>
                        <a:t>*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842.356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-10540.63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-5929.75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929"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1754.388</a:t>
                      </a:r>
                      <a:r>
                        <a:rPr lang="en-IN" sz="1400" baseline="30000" dirty="0">
                          <a:effectLst/>
                        </a:rPr>
                        <a:t>*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573.015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.019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186.10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3322.67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-2942.332</a:t>
                      </a:r>
                      <a:r>
                        <a:rPr lang="en-IN" sz="1400" baseline="30000" dirty="0">
                          <a:effectLst/>
                        </a:rPr>
                        <a:t>*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609.171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-4609.57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-1275.09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-4130.498</a:t>
                      </a:r>
                      <a:r>
                        <a:rPr lang="en-IN" sz="1400" baseline="30000" dirty="0">
                          <a:effectLst/>
                        </a:rPr>
                        <a:t>*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774.666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-6250.68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-2010.32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-6480.801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786.525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-8633.44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-4328.16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2929"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4696.720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679.728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2836.37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6557.07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2942.332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609.171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1275.09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4609.57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-1188.166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856.616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.636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-3532.64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1156.30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-3538.469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867.356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.000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-5912.33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-1164.60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2929"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5884.886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831.293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3609.72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8160.05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4130.498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774.666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2010.32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6250.68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1188.166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856.616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.636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-1156.30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3532.64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-2350.303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990.618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.124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-5061.52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360.92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2929"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50001 and above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upto 20000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8235.189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842.356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5929.75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10540.63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20001-30000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6480.801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786.525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4328.16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8633.44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30001-40000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3538.469</a:t>
                      </a:r>
                      <a:r>
                        <a:rPr lang="en-IN" sz="1400" baseline="30000">
                          <a:effectLst/>
                        </a:rPr>
                        <a:t>*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867.356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1164.60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5912.33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42929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40001-50000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2350.303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990.618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.124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-360.92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5061.52</a:t>
                      </a:r>
                      <a:endParaRPr lang="en-IN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42929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*. The mean difference is significant at the 0.05 level.</a:t>
                      </a:r>
                      <a:endParaRPr lang="en-IN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2617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243407"/>
            <a:ext cx="8363272" cy="864096"/>
          </a:xfrm>
        </p:spPr>
        <p:txBody>
          <a:bodyPr/>
          <a:lstStyle/>
          <a:p>
            <a:r>
              <a:rPr lang="en-IN" dirty="0"/>
              <a:t>Employee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797934"/>
              </p:ext>
            </p:extLst>
          </p:nvPr>
        </p:nvGraphicFramePr>
        <p:xfrm>
          <a:off x="827584" y="908720"/>
          <a:ext cx="7632847" cy="2808310"/>
        </p:xfrm>
        <a:graphic>
          <a:graphicData uri="http://schemas.openxmlformats.org/drawingml/2006/table">
            <a:tbl>
              <a:tblPr/>
              <a:tblGrid>
                <a:gridCol w="1476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78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2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38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13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3727"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ANOVA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727">
                <a:tc gridSpan="6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salary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Sum of Squares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err="1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df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Mean Square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Sig.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7453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Between Groups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89438483930.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44719241960.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434.481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.000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7453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Within Groups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48478011510.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471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102925714.5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2975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264A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Total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137916495400.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10205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473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IN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606108"/>
              </p:ext>
            </p:extLst>
          </p:nvPr>
        </p:nvGraphicFramePr>
        <p:xfrm>
          <a:off x="1979712" y="4221088"/>
          <a:ext cx="5400599" cy="22322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8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8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84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57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2850">
                <a:tc grid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Salary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850">
                <a:tc gridSpan="4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Duncan</a:t>
                      </a:r>
                      <a:r>
                        <a:rPr lang="en-IN" sz="2000" baseline="30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a,b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850"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Jobcat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Subset for alpha = 0.05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85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616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Clerical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363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27838.54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616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Custodial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30938.89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616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Manager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IN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63977.80</a:t>
                      </a:r>
                      <a:endParaRPr lang="en-IN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412011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1045</Words>
  <Application>Microsoft Office PowerPoint</Application>
  <PresentationFormat>On-screen Show (4:3)</PresentationFormat>
  <Paragraphs>570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</vt:lpstr>
      <vt:lpstr>Cambria Math</vt:lpstr>
      <vt:lpstr>Times New Roman</vt:lpstr>
      <vt:lpstr>Theme1</vt:lpstr>
      <vt:lpstr>One Way ANOVA</vt:lpstr>
      <vt:lpstr>PURPOSE</vt:lpstr>
      <vt:lpstr>Variables</vt:lpstr>
      <vt:lpstr>ANOVA</vt:lpstr>
      <vt:lpstr>PowerPoint Presentation</vt:lpstr>
      <vt:lpstr>PowerPoint Presentation</vt:lpstr>
      <vt:lpstr>PowerPoint Presentation</vt:lpstr>
      <vt:lpstr>PowerPoint Presentation</vt:lpstr>
      <vt:lpstr>Employee </vt:lpstr>
      <vt:lpstr>ASSUMPTION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ANOVA</dc:title>
  <dc:creator>kasilingam</dc:creator>
  <cp:lastModifiedBy>Ajay J</cp:lastModifiedBy>
  <cp:revision>12</cp:revision>
  <dcterms:created xsi:type="dcterms:W3CDTF">2020-06-30T11:45:43Z</dcterms:created>
  <dcterms:modified xsi:type="dcterms:W3CDTF">2024-11-18T11:42:32Z</dcterms:modified>
</cp:coreProperties>
</file>