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4" r:id="rId5"/>
    <p:sldId id="262" r:id="rId6"/>
    <p:sldId id="265" r:id="rId7"/>
    <p:sldId id="266" r:id="rId8"/>
    <p:sldId id="267" r:id="rId9"/>
    <p:sldId id="269" r:id="rId10"/>
    <p:sldId id="270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72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7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4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0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8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4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51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19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7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84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7/7/2020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421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3.bp.blogspot.com/-MFqQLwbGwd4/WMO7tz39beI/AAAAAAAAF9I/Bjpfohgv_5E4lu7HzHJBQtXsBM--byqPwCLcB/s1600/rsquared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4.bp.blogspot.com/-qEGt3DaQIF0/V2meLITZj3I/AAAAAAAAEp4/WKCs0FrI1JsovDMwaw1r1iUboULfRI7MwCLcB/s1600/stb1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4.bp.blogspot.com/-pyczHisQzi4/WMPAvcEyiOI/AAAAAAAAF9Y/ad-JKQBeszkpVrI-Cf3YtSK8GzhdLvdOwCLcB/s1600/adjusted+r-squared.pn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Regression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err="1" smtClean="0"/>
              <a:t>R.Kasilingam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398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299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981200"/>
                <a:gridCol w="2209800"/>
                <a:gridCol w="2438400"/>
              </a:tblGrid>
              <a:tr h="599440">
                <a:tc>
                  <a:txBody>
                    <a:bodyPr/>
                    <a:lstStyle/>
                    <a:p>
                      <a:r>
                        <a:rPr lang="en-IN" dirty="0" smtClean="0"/>
                        <a:t>Test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Null Hypothesis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t</a:t>
                      </a:r>
                      <a:endParaRPr lang="en-IN" dirty="0"/>
                    </a:p>
                  </a:txBody>
                  <a:tcPr/>
                </a:tc>
              </a:tr>
              <a:tr h="599440">
                <a:tc>
                  <a:txBody>
                    <a:bodyPr/>
                    <a:lstStyle/>
                    <a:p>
                      <a:r>
                        <a:rPr lang="en-IN" dirty="0" smtClean="0"/>
                        <a:t>Chi-Square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 Association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Expected =Observed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599440">
                <a:tc>
                  <a:txBody>
                    <a:bodyPr/>
                    <a:lstStyle/>
                    <a:p>
                      <a:r>
                        <a:rPr lang="en-IN" dirty="0" smtClean="0"/>
                        <a:t>Anova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 Difference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µ1 =µ2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Difference/Std. Error</a:t>
                      </a:r>
                      <a:endParaRPr lang="en-IN" dirty="0"/>
                    </a:p>
                  </a:txBody>
                  <a:tcPr/>
                </a:tc>
              </a:tr>
              <a:tr h="599440">
                <a:tc>
                  <a:txBody>
                    <a:bodyPr/>
                    <a:lstStyle/>
                    <a:p>
                      <a:r>
                        <a:rPr lang="en-IN" dirty="0" smtClean="0"/>
                        <a:t>Correlation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 Relation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R=0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599440">
                <a:tc>
                  <a:txBody>
                    <a:bodyPr/>
                    <a:lstStyle/>
                    <a:p>
                      <a:r>
                        <a:rPr lang="en-IN" dirty="0" smtClean="0"/>
                        <a:t>Regression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 Influence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IN" dirty="0" smtClean="0"/>
                        <a:t>=0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B/Std. Error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7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208912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80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169" name="Picture 10" descr="Description: https://3.bp.blogspot.com/-MFqQLwbGwd4/WMO7tz39beI/AAAAAAAAF9I/Bjpfohgv_5E4lu7HzHJBQtXsBM--byqPwCLcB/s1600/rsquared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4" y="2636912"/>
            <a:ext cx="412087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91044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864096"/>
          </a:xfrm>
        </p:spPr>
        <p:txBody>
          <a:bodyPr/>
          <a:lstStyle/>
          <a:p>
            <a:r>
              <a:rPr lang="en-IN" dirty="0" smtClean="0"/>
              <a:t>Adjusted R Square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7"/>
            <a:ext cx="8640960" cy="5256584"/>
          </a:xfrm>
        </p:spPr>
        <p:txBody>
          <a:bodyPr>
            <a:normAutofit fontScale="77500" lnSpcReduction="20000"/>
          </a:bodyPr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r>
              <a:rPr lang="en-IN" dirty="0" smtClean="0"/>
              <a:t> </a:t>
            </a:r>
            <a:r>
              <a:rPr lang="en-IN" dirty="0" err="1"/>
              <a:t>dft</a:t>
            </a:r>
            <a:r>
              <a:rPr lang="en-IN" dirty="0"/>
              <a:t> is the degrees of freedom n– 1 of the estimate of the population variance of the dependent variable, </a:t>
            </a:r>
            <a:endParaRPr lang="en-IN" dirty="0" smtClean="0"/>
          </a:p>
          <a:p>
            <a:r>
              <a:rPr lang="en-IN" dirty="0" err="1" smtClean="0"/>
              <a:t>dfe</a:t>
            </a:r>
            <a:r>
              <a:rPr lang="en-IN" dirty="0"/>
              <a:t> is the degrees of freedom n – p – 1 </a:t>
            </a:r>
            <a:r>
              <a:rPr lang="en-IN" dirty="0" smtClean="0"/>
              <a:t> </a:t>
            </a:r>
            <a:r>
              <a:rPr lang="en-IN" dirty="0"/>
              <a:t>error variance.</a:t>
            </a:r>
          </a:p>
        </p:txBody>
      </p:sp>
      <p:pic>
        <p:nvPicPr>
          <p:cNvPr id="4" name="Picture 3" descr="https://4.bp.blogspot.com/-qEGt3DaQIF0/V2meLITZj3I/AAAAAAAAEp4/WKCs0FrI1JsovDMwaw1r1iUboULfRI7MwCLcB/s1600/stb1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4464496" cy="2292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4.bp.blogspot.com/-pyczHisQzi4/WMPAvcEyiOI/AAAAAAAAF9Y/ad-JKQBeszkpVrI-Cf3YtSK8GzhdLvdOwCLcB/s1600/adjusted%2Br-squared.pn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05064"/>
            <a:ext cx="2880320" cy="11408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2413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Regression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IN" dirty="0" smtClean="0"/>
                  <a:t>Standardisation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𝑆𝑡𝑎𝑛𝑑𝑎𝑟𝑑𝑖</m:t>
                      </m:r>
                      <m:r>
                        <a:rPr lang="en-IN" b="0" i="1" smtClean="0">
                          <a:latin typeface="Cambria Math"/>
                        </a:rPr>
                        <m:t>𝑠</m:t>
                      </m:r>
                      <m:r>
                        <a:rPr lang="en-GB" i="1">
                          <a:latin typeface="Cambria Math"/>
                        </a:rPr>
                        <m:t>𝑒𝑑</m:t>
                      </m:r>
                      <m:r>
                        <a:rPr lang="en-GB" i="1">
                          <a:latin typeface="Cambria Math"/>
                        </a:rPr>
                        <m:t> </m:t>
                      </m:r>
                      <m:r>
                        <a:rPr lang="en-GB" i="1">
                          <a:latin typeface="Cambria Math"/>
                        </a:rPr>
                        <m:t>𝑉𝑎𝑙𝑢𝑒𝑠</m:t>
                      </m:r>
                      <m:r>
                        <a:rPr lang="en-GB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− </m:t>
                          </m:r>
                          <m:r>
                            <a:rPr lang="en-IN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GB" i="1" smtClean="0">
                              <a:latin typeface="Cambria Math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IN" dirty="0" smtClean="0"/>
              </a:p>
              <a:p>
                <a:pPr marL="0" indent="0">
                  <a:buNone/>
                </a:pPr>
                <a:r>
                  <a:rPr lang="en-IN" dirty="0" smtClean="0"/>
                  <a:t>t value in Regression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i="1">
                          <a:latin typeface="Cambria Math"/>
                        </a:rPr>
                        <m:t>𝑡</m:t>
                      </m:r>
                      <m:r>
                        <a:rPr lang="en-IN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N" i="1">
                              <a:latin typeface="Cambria Math"/>
                            </a:rPr>
                            <m:t>𝑈𝑛𝑠𝑡𝑎𝑛𝑑𝑎𝑟𝑑𝑖𝑠𝑒𝑑</m:t>
                          </m:r>
                          <m:r>
                            <a:rPr lang="en-IN" i="1">
                              <a:latin typeface="Cambria Math"/>
                            </a:rPr>
                            <m:t> </m:t>
                          </m:r>
                          <m:r>
                            <a:rPr lang="en-IN" i="1">
                              <a:latin typeface="Cambria Math"/>
                            </a:rPr>
                            <m:t>𝑐𝑜𝑒𝑓𝑖𝑐𝑖𝑒𝑛𝑡</m:t>
                          </m:r>
                        </m:num>
                        <m:den>
                          <m:r>
                            <a:rPr lang="en-IN" i="1">
                              <a:latin typeface="Cambria Math"/>
                            </a:rPr>
                            <m:t>𝑆</m:t>
                          </m:r>
                          <m:r>
                            <a:rPr lang="en-IN" i="1">
                              <a:latin typeface="Cambria Math"/>
                            </a:rPr>
                            <m:t>.</m:t>
                          </m:r>
                          <m:r>
                            <a:rPr lang="en-IN" i="1">
                              <a:latin typeface="Cambria Math"/>
                            </a:rPr>
                            <m:t>𝐸</m:t>
                          </m:r>
                          <m:r>
                            <a:rPr lang="en-IN" i="1">
                              <a:latin typeface="Cambria Math"/>
                            </a:rPr>
                            <m:t>. </m:t>
                          </m:r>
                        </m:den>
                      </m:f>
                      <m:r>
                        <a:rPr lang="en-IN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I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IN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IN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IN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IN" b="0" i="1" smtClean="0">
                              <a:latin typeface="Cambria Math"/>
                            </a:rPr>
                            <m:t>.</m:t>
                          </m:r>
                        </m:den>
                      </m:f>
                      <m:r>
                        <a:rPr lang="en-IN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903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08720"/>
          </a:xfrm>
        </p:spPr>
        <p:txBody>
          <a:bodyPr/>
          <a:lstStyle/>
          <a:p>
            <a:r>
              <a:rPr lang="en-IN" dirty="0" smtClean="0"/>
              <a:t>Purpose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9"/>
            <a:ext cx="8291264" cy="5145436"/>
          </a:xfrm>
        </p:spPr>
        <p:txBody>
          <a:bodyPr>
            <a:normAutofit lnSpcReduction="10000"/>
          </a:bodyPr>
          <a:lstStyle/>
          <a:p>
            <a:r>
              <a:rPr lang="en-IN" dirty="0" smtClean="0"/>
              <a:t>To find influence</a:t>
            </a:r>
          </a:p>
          <a:p>
            <a:r>
              <a:rPr lang="en-IN" dirty="0" smtClean="0"/>
              <a:t>To find out extent of influence</a:t>
            </a:r>
          </a:p>
          <a:p>
            <a:r>
              <a:rPr lang="en-IN" dirty="0" smtClean="0"/>
              <a:t>So one variable will be independent (x) and one variable is dependent (y)</a:t>
            </a:r>
          </a:p>
          <a:p>
            <a:r>
              <a:rPr lang="en-IN" dirty="0" smtClean="0"/>
              <a:t>The influence is measured by beta</a:t>
            </a:r>
          </a:p>
          <a:p>
            <a:r>
              <a:rPr lang="en-IN" dirty="0" smtClean="0"/>
              <a:t>So the equation is </a:t>
            </a:r>
          </a:p>
          <a:p>
            <a:r>
              <a:rPr lang="en-IN" dirty="0" smtClean="0"/>
              <a:t>Y = a+ </a:t>
            </a:r>
            <a:r>
              <a:rPr lang="en-IN" dirty="0" err="1" smtClean="0"/>
              <a:t>bx</a:t>
            </a:r>
            <a:endParaRPr lang="en-IN" dirty="0" smtClean="0"/>
          </a:p>
          <a:p>
            <a:r>
              <a:rPr lang="en-IN" dirty="0" smtClean="0"/>
              <a:t>a is called intercept</a:t>
            </a:r>
          </a:p>
          <a:p>
            <a:r>
              <a:rPr lang="en-IN" dirty="0" smtClean="0"/>
              <a:t>b is beta or Regression co-efficient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385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792088"/>
          </a:xfrm>
        </p:spPr>
        <p:txBody>
          <a:bodyPr/>
          <a:lstStyle/>
          <a:p>
            <a:r>
              <a:rPr lang="en-IN" dirty="0" smtClean="0"/>
              <a:t>Hypothesis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9"/>
            <a:ext cx="8363272" cy="5145436"/>
          </a:xfrm>
        </p:spPr>
        <p:txBody>
          <a:bodyPr/>
          <a:lstStyle/>
          <a:p>
            <a:r>
              <a:rPr lang="en-IN" dirty="0" smtClean="0"/>
              <a:t>Null : There is no influence</a:t>
            </a:r>
          </a:p>
          <a:p>
            <a:r>
              <a:rPr lang="en-IN" dirty="0" smtClean="0"/>
              <a:t>Alternate : There is a influence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35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36712"/>
          </a:xfrm>
        </p:spPr>
        <p:txBody>
          <a:bodyPr/>
          <a:lstStyle/>
          <a:p>
            <a:r>
              <a:rPr lang="en-IN" dirty="0" smtClean="0"/>
              <a:t>Data set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229600" cy="4525963"/>
              </a:xfrm>
            </p:spPr>
            <p:txBody>
              <a:bodyPr/>
              <a:lstStyle/>
              <a:p>
                <a:r>
                  <a:rPr lang="en-GB" dirty="0" smtClean="0">
                    <a:latin typeface="Cambria Math"/>
                  </a:rPr>
                  <a:t>Family Income</a:t>
                </a:r>
              </a:p>
              <a:p>
                <a:r>
                  <a:rPr lang="en-GB" dirty="0" smtClean="0">
                    <a:latin typeface="Cambria Math"/>
                  </a:rPr>
                  <a:t>Total Income – Metric</a:t>
                </a:r>
              </a:p>
              <a:p>
                <a:r>
                  <a:rPr lang="en-GB" dirty="0" smtClean="0">
                    <a:latin typeface="Cambria Math"/>
                  </a:rPr>
                  <a:t>Total Monthly Savings - Metric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IN" i="1">
                            <a:latin typeface="Cambria Math"/>
                          </a:rPr>
                          <m:t>𝑦</m:t>
                        </m:r>
                        <m:r>
                          <a:rPr lang="en-IN" i="1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</m:d>
                    <m:r>
                      <a:rPr lang="en-IN" i="1">
                        <a:latin typeface="Cambria Math"/>
                      </a:rPr>
                      <m:t>=</m:t>
                    </m:r>
                    <m:r>
                      <a:rPr lang="en-IN" i="1">
                        <a:latin typeface="Cambria Math"/>
                      </a:rPr>
                      <m:t>𝑟</m:t>
                    </m:r>
                    <m:r>
                      <a:rPr lang="en-IN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IN" i="1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N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IN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IN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GB" i="1">
                            <a:latin typeface="Cambria Math"/>
                          </a:rPr>
                        </m:ctrlPr>
                      </m:dPr>
                      <m:e>
                        <m:r>
                          <a:rPr lang="en-IN" i="1">
                            <a:latin typeface="Cambria Math"/>
                          </a:rPr>
                          <m:t>𝑥</m:t>
                        </m:r>
                        <m:r>
                          <a:rPr lang="en-IN" i="1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N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endParaRPr lang="en-GB" dirty="0"/>
              </a:p>
              <a:p>
                <a:endParaRPr lang="en-IN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229600" cy="4525963"/>
              </a:xfrm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451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33946" b="12755"/>
          <a:stretch/>
        </p:blipFill>
        <p:spPr bwMode="auto">
          <a:xfrm>
            <a:off x="467544" y="260648"/>
            <a:ext cx="8280920" cy="61926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01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24756" b="25622"/>
          <a:stretch/>
        </p:blipFill>
        <p:spPr bwMode="auto">
          <a:xfrm>
            <a:off x="179512" y="332656"/>
            <a:ext cx="8784976" cy="61926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21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1"/>
            <a:ext cx="8291264" cy="4781127"/>
          </a:xfrm>
        </p:spPr>
        <p:txBody>
          <a:bodyPr>
            <a:normAutofit fontScale="92500"/>
          </a:bodyPr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r>
              <a:rPr lang="en-IN" dirty="0" smtClean="0"/>
              <a:t>T value 10.351 which is more than 1.96 and the significant value is 0.000 which is less than 0.05</a:t>
            </a:r>
          </a:p>
          <a:p>
            <a:r>
              <a:rPr lang="en-IN" dirty="0" smtClean="0"/>
              <a:t>Beta is 0.161 and a is 3281.033</a:t>
            </a:r>
          </a:p>
          <a:p>
            <a:r>
              <a:rPr lang="en-IN" dirty="0" smtClean="0"/>
              <a:t>Y = 3281 + 0.161 * x</a:t>
            </a:r>
          </a:p>
          <a:p>
            <a:r>
              <a:rPr lang="en-IN" dirty="0" smtClean="0"/>
              <a:t>Monthly savings = 3281+ 0.161 * Monthly Income</a:t>
            </a:r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558384"/>
              </p:ext>
            </p:extLst>
          </p:nvPr>
        </p:nvGraphicFramePr>
        <p:xfrm>
          <a:off x="395536" y="404664"/>
          <a:ext cx="8424937" cy="28083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8935"/>
                <a:gridCol w="1248935"/>
                <a:gridCol w="1248935"/>
                <a:gridCol w="1377844"/>
                <a:gridCol w="1377844"/>
                <a:gridCol w="961222"/>
                <a:gridCol w="961222"/>
              </a:tblGrid>
              <a:tr h="37183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err="1">
                          <a:effectLst/>
                        </a:rPr>
                        <a:t>Coefficients</a:t>
                      </a:r>
                      <a:r>
                        <a:rPr lang="en-IN" sz="1800" baseline="30000" dirty="0" err="1">
                          <a:effectLst/>
                        </a:rPr>
                        <a:t>a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743677">
                <a:tc rowSpan="2"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Model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Unstandardized Coefficients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Standardized Coefficients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t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Sig.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1839">
                <a:tc gridSpan="2"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B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Std. Error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Beta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577280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1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(Constant)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3281.033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527.447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6.221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.000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183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totalin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.161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.016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.404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10.351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.000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183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a. Dependent Variable: </a:t>
                      </a:r>
                      <a:r>
                        <a:rPr lang="en-IN" sz="1800" dirty="0" err="1">
                          <a:effectLst/>
                        </a:rPr>
                        <a:t>totsav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8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52102"/>
              </p:ext>
            </p:extLst>
          </p:nvPr>
        </p:nvGraphicFramePr>
        <p:xfrm>
          <a:off x="251521" y="332656"/>
          <a:ext cx="8496944" cy="33123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664"/>
                <a:gridCol w="1256887"/>
                <a:gridCol w="1885330"/>
                <a:gridCol w="1166339"/>
                <a:gridCol w="1355064"/>
                <a:gridCol w="945330"/>
                <a:gridCol w="945330"/>
              </a:tblGrid>
              <a:tr h="301124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err="1">
                          <a:effectLst/>
                        </a:rPr>
                        <a:t>ANOVA</a:t>
                      </a:r>
                      <a:r>
                        <a:rPr lang="en-IN" sz="1800" baseline="30000" dirty="0" err="1">
                          <a:effectLst/>
                        </a:rPr>
                        <a:t>a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602249"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Model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Sum of Squares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df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Mean Square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F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Sig.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2249">
                <a:tc rowSpan="3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1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Regression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2909134982.0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1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2909134982.00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107.138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.000</a:t>
                      </a:r>
                      <a:r>
                        <a:rPr lang="en-IN" sz="1800" baseline="30000">
                          <a:effectLst/>
                        </a:rPr>
                        <a:t>b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224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Residual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14934291750.0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550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27153257.730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224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Total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17843426730.0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551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 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01124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a. Dependent Variable: </a:t>
                      </a:r>
                      <a:r>
                        <a:rPr lang="en-IN" sz="1800" dirty="0" err="1">
                          <a:effectLst/>
                        </a:rPr>
                        <a:t>totsav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01124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b. Predictors: (Constant), </a:t>
                      </a:r>
                      <a:r>
                        <a:rPr lang="en-IN" sz="1800" dirty="0" err="1">
                          <a:effectLst/>
                        </a:rPr>
                        <a:t>totalin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631495"/>
              </p:ext>
            </p:extLst>
          </p:nvPr>
        </p:nvGraphicFramePr>
        <p:xfrm>
          <a:off x="1979712" y="3933055"/>
          <a:ext cx="6480720" cy="2251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2278"/>
                <a:gridCol w="1136252"/>
                <a:gridCol w="1204714"/>
                <a:gridCol w="1628738"/>
                <a:gridCol w="1628738"/>
              </a:tblGrid>
              <a:tr h="323211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Model Summary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972934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Model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R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R Square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Adjusted R Square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Std. Error of the Estimate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31949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1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.404</a:t>
                      </a:r>
                      <a:r>
                        <a:rPr lang="en-IN" sz="1800" baseline="30000">
                          <a:effectLst/>
                        </a:rPr>
                        <a:t>a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.163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.162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5210.879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23211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a. Predictors: (Constant), </a:t>
                      </a:r>
                      <a:r>
                        <a:rPr lang="en-IN" sz="1800" dirty="0" err="1">
                          <a:effectLst/>
                        </a:rPr>
                        <a:t>totalin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48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0010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667000"/>
                <a:gridCol w="2667000"/>
              </a:tblGrid>
              <a:tr h="742950"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T Value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Sig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Confidence</a:t>
                      </a:r>
                      <a:endParaRPr lang="en-IN" sz="24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1.64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0.1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90%</a:t>
                      </a:r>
                      <a:endParaRPr lang="en-IN" sz="24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1.96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0.05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95%</a:t>
                      </a:r>
                      <a:endParaRPr lang="en-IN" sz="24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2.58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0.01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99%</a:t>
                      </a:r>
                      <a:endParaRPr lang="en-IN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343</Words>
  <Application>Microsoft Office PowerPoint</Application>
  <PresentationFormat>On-screen Show (4:3)</PresentationFormat>
  <Paragraphs>138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Theme1</vt:lpstr>
      <vt:lpstr>Regression</vt:lpstr>
      <vt:lpstr>Purpose</vt:lpstr>
      <vt:lpstr>Hypothesis</vt:lpstr>
      <vt:lpstr>Data set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R Square</vt:lpstr>
      <vt:lpstr>Regression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kasilingam</dc:creator>
  <cp:lastModifiedBy>kasilingam</cp:lastModifiedBy>
  <cp:revision>11</cp:revision>
  <dcterms:created xsi:type="dcterms:W3CDTF">2020-07-07T12:27:00Z</dcterms:created>
  <dcterms:modified xsi:type="dcterms:W3CDTF">2020-07-07T17:35:53Z</dcterms:modified>
</cp:coreProperties>
</file>