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 id="262" r:id="rId5"/>
    <p:sldId id="261" r:id="rId6"/>
    <p:sldId id="264" r:id="rId7"/>
    <p:sldId id="263" r:id="rId8"/>
    <p:sldId id="265" r:id="rId9"/>
    <p:sldId id="281" r:id="rId10"/>
    <p:sldId id="282" r:id="rId11"/>
    <p:sldId id="266" r:id="rId12"/>
    <p:sldId id="267" r:id="rId13"/>
    <p:sldId id="268" r:id="rId14"/>
    <p:sldId id="28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500"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525185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854616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485790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738527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08360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445365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24020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80793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43192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68316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658722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white">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38890849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99592" y="2852936"/>
            <a:ext cx="7772400" cy="1362075"/>
          </a:xfrm>
        </p:spPr>
        <p:txBody>
          <a:bodyPr anchor="t">
            <a:normAutofit/>
          </a:bodyPr>
          <a:lstStyle/>
          <a:p>
            <a:pPr algn="ctr"/>
            <a:r>
              <a:rPr lang="en-IN" dirty="0"/>
              <a:t>Chi-Square</a:t>
            </a:r>
          </a:p>
        </p:txBody>
      </p:sp>
    </p:spTree>
    <p:extLst>
      <p:ext uri="{BB962C8B-B14F-4D97-AF65-F5344CB8AC3E}">
        <p14:creationId xmlns:p14="http://schemas.microsoft.com/office/powerpoint/2010/main" val="2068399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229600" cy="4525963"/>
          </a:xfrm>
        </p:spPr>
        <p:txBody>
          <a:bodyPr/>
          <a:lstStyle/>
          <a:p>
            <a:r>
              <a:rPr lang="en-IN" dirty="0"/>
              <a:t>Calculated value (128.683) is greater than table value (26.296) at degrees of freedom 16 in the 0.05 level of significance in the chi-square table.</a:t>
            </a:r>
          </a:p>
          <a:p>
            <a:endParaRPr lang="en-IN" dirty="0"/>
          </a:p>
          <a:p>
            <a:r>
              <a:rPr lang="en-IN" dirty="0"/>
              <a:t>The calculated value is greater than table value So we can reject the null hypothesis and accept the alternative hypothesis.</a:t>
            </a:r>
          </a:p>
          <a:p>
            <a:endParaRPr lang="en-IN" dirty="0"/>
          </a:p>
        </p:txBody>
      </p:sp>
    </p:spTree>
    <p:extLst>
      <p:ext uri="{BB962C8B-B14F-4D97-AF65-F5344CB8AC3E}">
        <p14:creationId xmlns:p14="http://schemas.microsoft.com/office/powerpoint/2010/main" val="17641644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764704"/>
          </a:xfrm>
        </p:spPr>
        <p:txBody>
          <a:bodyPr/>
          <a:lstStyle/>
          <a:p>
            <a:r>
              <a:rPr lang="en-IN" dirty="0"/>
              <a:t>Post-hoc-Column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79756775"/>
              </p:ext>
            </p:extLst>
          </p:nvPr>
        </p:nvGraphicFramePr>
        <p:xfrm>
          <a:off x="755574" y="916782"/>
          <a:ext cx="7920881" cy="5320528"/>
        </p:xfrm>
        <a:graphic>
          <a:graphicData uri="http://schemas.openxmlformats.org/drawingml/2006/table">
            <a:tbl>
              <a:tblPr>
                <a:tableStyleId>{5C22544A-7EE6-4342-B048-85BDC9FD1C3A}</a:tableStyleId>
              </a:tblPr>
              <a:tblGrid>
                <a:gridCol w="792090">
                  <a:extLst>
                    <a:ext uri="{9D8B030D-6E8A-4147-A177-3AD203B41FA5}">
                      <a16:colId xmlns:a16="http://schemas.microsoft.com/office/drawing/2014/main" val="20000"/>
                    </a:ext>
                  </a:extLst>
                </a:gridCol>
                <a:gridCol w="1152128">
                  <a:extLst>
                    <a:ext uri="{9D8B030D-6E8A-4147-A177-3AD203B41FA5}">
                      <a16:colId xmlns:a16="http://schemas.microsoft.com/office/drawing/2014/main" val="20001"/>
                    </a:ext>
                  </a:extLst>
                </a:gridCol>
                <a:gridCol w="1177771">
                  <a:extLst>
                    <a:ext uri="{9D8B030D-6E8A-4147-A177-3AD203B41FA5}">
                      <a16:colId xmlns:a16="http://schemas.microsoft.com/office/drawing/2014/main" val="20002"/>
                    </a:ext>
                  </a:extLst>
                </a:gridCol>
                <a:gridCol w="779516">
                  <a:extLst>
                    <a:ext uri="{9D8B030D-6E8A-4147-A177-3AD203B41FA5}">
                      <a16:colId xmlns:a16="http://schemas.microsoft.com/office/drawing/2014/main" val="20003"/>
                    </a:ext>
                  </a:extLst>
                </a:gridCol>
                <a:gridCol w="895814">
                  <a:extLst>
                    <a:ext uri="{9D8B030D-6E8A-4147-A177-3AD203B41FA5}">
                      <a16:colId xmlns:a16="http://schemas.microsoft.com/office/drawing/2014/main" val="20004"/>
                    </a:ext>
                  </a:extLst>
                </a:gridCol>
                <a:gridCol w="895814">
                  <a:extLst>
                    <a:ext uri="{9D8B030D-6E8A-4147-A177-3AD203B41FA5}">
                      <a16:colId xmlns:a16="http://schemas.microsoft.com/office/drawing/2014/main" val="20005"/>
                    </a:ext>
                  </a:extLst>
                </a:gridCol>
                <a:gridCol w="780301">
                  <a:extLst>
                    <a:ext uri="{9D8B030D-6E8A-4147-A177-3AD203B41FA5}">
                      <a16:colId xmlns:a16="http://schemas.microsoft.com/office/drawing/2014/main" val="20006"/>
                    </a:ext>
                  </a:extLst>
                </a:gridCol>
                <a:gridCol w="779516">
                  <a:extLst>
                    <a:ext uri="{9D8B030D-6E8A-4147-A177-3AD203B41FA5}">
                      <a16:colId xmlns:a16="http://schemas.microsoft.com/office/drawing/2014/main" val="20007"/>
                    </a:ext>
                  </a:extLst>
                </a:gridCol>
                <a:gridCol w="667931">
                  <a:extLst>
                    <a:ext uri="{9D8B030D-6E8A-4147-A177-3AD203B41FA5}">
                      <a16:colId xmlns:a16="http://schemas.microsoft.com/office/drawing/2014/main" val="20008"/>
                    </a:ext>
                  </a:extLst>
                </a:gridCol>
              </a:tblGrid>
              <a:tr h="231327">
                <a:tc gridSpan="9">
                  <a:txBody>
                    <a:bodyPr/>
                    <a:lstStyle/>
                    <a:p>
                      <a:pPr marL="38100" marR="38100" algn="ctr">
                        <a:lnSpc>
                          <a:spcPts val="1600"/>
                        </a:lnSpc>
                        <a:spcAft>
                          <a:spcPts val="0"/>
                        </a:spcAft>
                      </a:pPr>
                      <a:r>
                        <a:rPr lang="en-IN" sz="1800" dirty="0" err="1">
                          <a:effectLst/>
                        </a:rPr>
                        <a:t>reinc</a:t>
                      </a:r>
                      <a:r>
                        <a:rPr lang="en-IN" sz="1800" dirty="0">
                          <a:effectLst/>
                        </a:rPr>
                        <a:t> * </a:t>
                      </a:r>
                      <a:r>
                        <a:rPr lang="en-IN" sz="1800" dirty="0" err="1">
                          <a:effectLst/>
                        </a:rPr>
                        <a:t>retotsa</a:t>
                      </a:r>
                      <a:r>
                        <a:rPr lang="en-IN" sz="1800" dirty="0">
                          <a:effectLst/>
                        </a:rPr>
                        <a:t> </a:t>
                      </a:r>
                      <a:r>
                        <a:rPr lang="en-IN" sz="1800" dirty="0" err="1">
                          <a:effectLst/>
                        </a:rPr>
                        <a:t>Crosstabulation</a:t>
                      </a:r>
                      <a:endParaRPr lang="en-IN" sz="1800" dirty="0">
                        <a:effectLst/>
                        <a:latin typeface="Calibri"/>
                        <a:ea typeface="Calibri"/>
                        <a:cs typeface="Times New Roman"/>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0"/>
                  </a:ext>
                </a:extLst>
              </a:tr>
              <a:tr h="231327">
                <a:tc rowSpan="2" gridSpan="3">
                  <a:txBody>
                    <a:bodyPr/>
                    <a:lstStyle/>
                    <a:p>
                      <a:pPr algn="ctr">
                        <a:lnSpc>
                          <a:spcPct val="115000"/>
                        </a:lnSpc>
                        <a:spcAft>
                          <a:spcPts val="0"/>
                        </a:spcAft>
                      </a:pPr>
                      <a:r>
                        <a:rPr lang="en-IN" sz="1800" dirty="0">
                          <a:effectLst/>
                        </a:rPr>
                        <a:t> </a:t>
                      </a:r>
                      <a:endParaRPr lang="en-IN" sz="1800" dirty="0">
                        <a:effectLst/>
                        <a:latin typeface="Calibri"/>
                        <a:ea typeface="Calibri"/>
                        <a:cs typeface="Times New Roman"/>
                      </a:endParaRPr>
                    </a:p>
                  </a:txBody>
                  <a:tcPr marL="0" marR="0" marT="0" marB="0" anchor="ctr"/>
                </a:tc>
                <a:tc rowSpan="2" hMerge="1">
                  <a:txBody>
                    <a:bodyPr/>
                    <a:lstStyle/>
                    <a:p>
                      <a:endParaRPr lang="en-IN"/>
                    </a:p>
                  </a:txBody>
                  <a:tcPr/>
                </a:tc>
                <a:tc rowSpan="2" hMerge="1">
                  <a:txBody>
                    <a:bodyPr/>
                    <a:lstStyle/>
                    <a:p>
                      <a:endParaRPr lang="en-IN"/>
                    </a:p>
                  </a:txBody>
                  <a:tcPr/>
                </a:tc>
                <a:tc gridSpan="5">
                  <a:txBody>
                    <a:bodyPr/>
                    <a:lstStyle/>
                    <a:p>
                      <a:pPr marL="38100" marR="38100" algn="ctr">
                        <a:lnSpc>
                          <a:spcPts val="1600"/>
                        </a:lnSpc>
                        <a:spcAft>
                          <a:spcPts val="0"/>
                        </a:spcAft>
                      </a:pPr>
                      <a:r>
                        <a:rPr lang="en-IN" sz="1800">
                          <a:effectLst/>
                        </a:rPr>
                        <a:t>retotsa</a:t>
                      </a:r>
                      <a:endParaRPr lang="en-IN" sz="1800">
                        <a:effectLst/>
                        <a:latin typeface="Calibri"/>
                        <a:ea typeface="Calibri"/>
                        <a:cs typeface="Times New Roman"/>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rowSpan="2">
                  <a:txBody>
                    <a:bodyPr/>
                    <a:lstStyle/>
                    <a:p>
                      <a:pPr marL="38100" marR="38100" algn="ctr">
                        <a:lnSpc>
                          <a:spcPts val="1600"/>
                        </a:lnSpc>
                        <a:spcAft>
                          <a:spcPts val="0"/>
                        </a:spcAft>
                      </a:pPr>
                      <a:r>
                        <a:rPr lang="en-IN" sz="1800">
                          <a:effectLst/>
                        </a:rPr>
                        <a:t>Total</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01"/>
                  </a:ext>
                </a:extLst>
              </a:tr>
              <a:tr h="693982">
                <a:tc gridSpan="3" vMerge="1">
                  <a:txBody>
                    <a:bodyPr/>
                    <a:lstStyle/>
                    <a:p>
                      <a:endParaRPr lang="en-IN"/>
                    </a:p>
                  </a:txBody>
                  <a:tcPr/>
                </a:tc>
                <a:tc hMerge="1" vMerge="1">
                  <a:txBody>
                    <a:bodyPr/>
                    <a:lstStyle/>
                    <a:p>
                      <a:endParaRPr lang="en-IN"/>
                    </a:p>
                  </a:txBody>
                  <a:tcPr/>
                </a:tc>
                <a:tc hMerge="1" vMerge="1">
                  <a:txBody>
                    <a:bodyPr/>
                    <a:lstStyle/>
                    <a:p>
                      <a:endParaRPr lang="en-IN"/>
                    </a:p>
                  </a:txBody>
                  <a:tcPr/>
                </a:tc>
                <a:tc>
                  <a:txBody>
                    <a:bodyPr/>
                    <a:lstStyle/>
                    <a:p>
                      <a:pPr marL="38100" marR="38100" algn="ctr">
                        <a:lnSpc>
                          <a:spcPts val="1600"/>
                        </a:lnSpc>
                        <a:spcAft>
                          <a:spcPts val="0"/>
                        </a:spcAft>
                      </a:pPr>
                      <a:r>
                        <a:rPr lang="en-IN" sz="1800">
                          <a:effectLst/>
                        </a:rPr>
                        <a:t>upto 5000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5001-10000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10001-15000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15001-20000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20001 and above</a:t>
                      </a:r>
                      <a:endParaRPr lang="en-IN" sz="1800">
                        <a:effectLst/>
                        <a:latin typeface="Calibri"/>
                        <a:ea typeface="Calibri"/>
                        <a:cs typeface="Times New Roman"/>
                      </a:endParaRPr>
                    </a:p>
                  </a:txBody>
                  <a:tcPr marL="0" marR="0" marT="0" marB="0" anchor="ctr"/>
                </a:tc>
                <a:tc vMerge="1">
                  <a:txBody>
                    <a:bodyPr/>
                    <a:lstStyle/>
                    <a:p>
                      <a:endParaRPr lang="en-IN"/>
                    </a:p>
                  </a:txBody>
                  <a:tcPr/>
                </a:tc>
                <a:extLst>
                  <a:ext uri="{0D108BD9-81ED-4DB2-BD59-A6C34878D82A}">
                    <a16:rowId xmlns:a16="http://schemas.microsoft.com/office/drawing/2014/main" val="10002"/>
                  </a:ext>
                </a:extLst>
              </a:tr>
              <a:tr h="231327">
                <a:tc rowSpan="10">
                  <a:txBody>
                    <a:bodyPr/>
                    <a:lstStyle/>
                    <a:p>
                      <a:pPr marL="38100" marR="38100" algn="ctr">
                        <a:lnSpc>
                          <a:spcPts val="1600"/>
                        </a:lnSpc>
                        <a:spcAft>
                          <a:spcPts val="0"/>
                        </a:spcAft>
                      </a:pPr>
                      <a:r>
                        <a:rPr lang="en-IN" sz="1800">
                          <a:effectLst/>
                        </a:rPr>
                        <a:t>reinc</a:t>
                      </a:r>
                      <a:endParaRPr lang="en-IN" sz="1800">
                        <a:effectLst/>
                        <a:latin typeface="Calibri"/>
                        <a:ea typeface="Calibri"/>
                        <a:cs typeface="Times New Roman"/>
                      </a:endParaRPr>
                    </a:p>
                  </a:txBody>
                  <a:tcPr marL="0" marR="0" marT="0" marB="0" anchor="ctr"/>
                </a:tc>
                <a:tc rowSpan="2">
                  <a:txBody>
                    <a:bodyPr/>
                    <a:lstStyle/>
                    <a:p>
                      <a:pPr marL="38100" marR="38100" algn="ctr">
                        <a:lnSpc>
                          <a:spcPts val="1600"/>
                        </a:lnSpc>
                        <a:spcAft>
                          <a:spcPts val="0"/>
                        </a:spcAft>
                      </a:pPr>
                      <a:r>
                        <a:rPr lang="en-IN" sz="1800">
                          <a:effectLst/>
                        </a:rPr>
                        <a:t>upto 20000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dirty="0">
                          <a:effectLst/>
                        </a:rPr>
                        <a:t>Count</a:t>
                      </a:r>
                      <a:endParaRPr lang="en-IN" sz="1800" dirty="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67</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42</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13</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2</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124</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03"/>
                  </a:ext>
                </a:extLst>
              </a:tr>
              <a:tr h="462655">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800" dirty="0">
                          <a:effectLst/>
                        </a:rPr>
                        <a:t>% within </a:t>
                      </a:r>
                      <a:r>
                        <a:rPr lang="en-IN" sz="1800" dirty="0" err="1">
                          <a:effectLst/>
                        </a:rPr>
                        <a:t>retotsa</a:t>
                      </a:r>
                      <a:endParaRPr lang="en-IN" sz="1800" dirty="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34.2%</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22.8%</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11.8%</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4.9%</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22.5%</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04"/>
                  </a:ext>
                </a:extLst>
              </a:tr>
              <a:tr h="231327">
                <a:tc vMerge="1">
                  <a:txBody>
                    <a:bodyPr/>
                    <a:lstStyle/>
                    <a:p>
                      <a:endParaRPr lang="en-IN"/>
                    </a:p>
                  </a:txBody>
                  <a:tcPr/>
                </a:tc>
                <a:tc rowSpan="2">
                  <a:txBody>
                    <a:bodyPr/>
                    <a:lstStyle/>
                    <a:p>
                      <a:pPr marL="38100" marR="38100" algn="ctr">
                        <a:lnSpc>
                          <a:spcPts val="1600"/>
                        </a:lnSpc>
                        <a:spcAft>
                          <a:spcPts val="0"/>
                        </a:spcAft>
                      </a:pPr>
                      <a:r>
                        <a:rPr lang="en-IN" sz="1800">
                          <a:effectLst/>
                        </a:rPr>
                        <a:t>20001-30000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Count</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89</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80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42</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6</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2</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219</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05"/>
                  </a:ext>
                </a:extLst>
              </a:tr>
              <a:tr h="462655">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800" dirty="0">
                          <a:effectLst/>
                        </a:rPr>
                        <a:t>% within </a:t>
                      </a:r>
                      <a:r>
                        <a:rPr lang="en-IN" sz="1800" dirty="0" err="1">
                          <a:effectLst/>
                        </a:rPr>
                        <a:t>retotsa</a:t>
                      </a:r>
                      <a:endParaRPr lang="en-IN" sz="1800" dirty="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45.4%</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43.5%</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38.2%</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14.6%</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9.5%</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39.7%</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06"/>
                  </a:ext>
                </a:extLst>
              </a:tr>
              <a:tr h="231327">
                <a:tc vMerge="1">
                  <a:txBody>
                    <a:bodyPr/>
                    <a:lstStyle/>
                    <a:p>
                      <a:endParaRPr lang="en-IN"/>
                    </a:p>
                  </a:txBody>
                  <a:tcPr/>
                </a:tc>
                <a:tc rowSpan="2">
                  <a:txBody>
                    <a:bodyPr/>
                    <a:lstStyle/>
                    <a:p>
                      <a:pPr marL="38100" marR="38100" algn="ctr">
                        <a:lnSpc>
                          <a:spcPts val="1600"/>
                        </a:lnSpc>
                        <a:spcAft>
                          <a:spcPts val="0"/>
                        </a:spcAft>
                      </a:pPr>
                      <a:r>
                        <a:rPr lang="en-IN" sz="1800">
                          <a:effectLst/>
                        </a:rPr>
                        <a:t>30001-40000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Count</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dirty="0">
                          <a:effectLst/>
                        </a:rPr>
                        <a:t>25</a:t>
                      </a:r>
                      <a:endParaRPr lang="en-IN" sz="1800" dirty="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32</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26</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15</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5</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103</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07"/>
                  </a:ext>
                </a:extLst>
              </a:tr>
              <a:tr h="462655">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800">
                          <a:effectLst/>
                        </a:rPr>
                        <a:t>% within retotsa</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dirty="0">
                          <a:effectLst/>
                        </a:rPr>
                        <a:t>12.8%</a:t>
                      </a:r>
                      <a:endParaRPr lang="en-IN" sz="1800" dirty="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17.4%</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23.6%</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36.6%</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23.8%</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18.7%</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08"/>
                  </a:ext>
                </a:extLst>
              </a:tr>
              <a:tr h="231327">
                <a:tc vMerge="1">
                  <a:txBody>
                    <a:bodyPr/>
                    <a:lstStyle/>
                    <a:p>
                      <a:endParaRPr lang="en-IN"/>
                    </a:p>
                  </a:txBody>
                  <a:tcPr/>
                </a:tc>
                <a:tc rowSpan="2">
                  <a:txBody>
                    <a:bodyPr/>
                    <a:lstStyle/>
                    <a:p>
                      <a:pPr marL="38100" marR="38100" algn="ctr">
                        <a:lnSpc>
                          <a:spcPts val="1600"/>
                        </a:lnSpc>
                        <a:spcAft>
                          <a:spcPts val="0"/>
                        </a:spcAft>
                      </a:pPr>
                      <a:r>
                        <a:rPr lang="en-IN" sz="1800">
                          <a:effectLst/>
                        </a:rPr>
                        <a:t>40001-50000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Count</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8</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dirty="0">
                          <a:effectLst/>
                        </a:rPr>
                        <a:t>21</a:t>
                      </a:r>
                      <a:endParaRPr lang="en-IN" sz="1800" dirty="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11</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4</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54</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09"/>
                  </a:ext>
                </a:extLst>
              </a:tr>
              <a:tr h="462655">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800">
                          <a:effectLst/>
                        </a:rPr>
                        <a:t>% within retotsa</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4.1%</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dirty="0">
                          <a:effectLst/>
                        </a:rPr>
                        <a:t>11.4%</a:t>
                      </a:r>
                      <a:endParaRPr lang="en-IN" sz="1800" dirty="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9.1%</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26.8%</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19.0%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9.8%</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10"/>
                  </a:ext>
                </a:extLst>
              </a:tr>
              <a:tr h="231327">
                <a:tc vMerge="1">
                  <a:txBody>
                    <a:bodyPr/>
                    <a:lstStyle/>
                    <a:p>
                      <a:endParaRPr lang="en-IN"/>
                    </a:p>
                  </a:txBody>
                  <a:tcPr/>
                </a:tc>
                <a:tc rowSpan="2">
                  <a:txBody>
                    <a:bodyPr/>
                    <a:lstStyle/>
                    <a:p>
                      <a:pPr marL="38100" marR="38100" algn="ctr">
                        <a:lnSpc>
                          <a:spcPts val="1600"/>
                        </a:lnSpc>
                        <a:spcAft>
                          <a:spcPts val="0"/>
                        </a:spcAft>
                      </a:pPr>
                      <a:r>
                        <a:rPr lang="en-IN" sz="1800">
                          <a:effectLst/>
                        </a:rPr>
                        <a:t>50001 and above</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Count</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7</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9</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19</a:t>
                      </a:r>
                      <a:endParaRPr lang="en-IN" sz="1800">
                        <a:effectLst/>
                        <a:latin typeface="Calibri"/>
                        <a:ea typeface="Calibri"/>
                        <a:cs typeface="Times New Roman"/>
                      </a:endParaRPr>
                    </a:p>
                  </a:txBody>
                  <a:tcPr marL="0" marR="0" marT="0" marB="0" anchor="ctr"/>
                </a:tc>
                <a:tc>
                  <a:txBody>
                    <a:bodyPr/>
                    <a:lstStyle/>
                    <a:p>
                      <a:pPr marR="38100" indent="283845" algn="ctr">
                        <a:lnSpc>
                          <a:spcPts val="1600"/>
                        </a:lnSpc>
                        <a:spcAft>
                          <a:spcPts val="0"/>
                        </a:spcAft>
                      </a:pPr>
                      <a:r>
                        <a:rPr lang="en-IN" sz="1800">
                          <a:effectLst/>
                        </a:rPr>
                        <a:t>7</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52</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11"/>
                  </a:ext>
                </a:extLst>
              </a:tr>
              <a:tr h="462655">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800">
                          <a:effectLst/>
                        </a:rPr>
                        <a:t>% within retotsa</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3.6%</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4.9%</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dirty="0">
                          <a:effectLst/>
                        </a:rPr>
                        <a:t>17.3%</a:t>
                      </a:r>
                      <a:endParaRPr lang="en-IN" sz="1800" dirty="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dirty="0">
                          <a:effectLst/>
                        </a:rPr>
                        <a:t>17.1%</a:t>
                      </a:r>
                      <a:endParaRPr lang="en-IN" sz="1800" dirty="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47.6%</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9.4%</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12"/>
                  </a:ext>
                </a:extLst>
              </a:tr>
              <a:tr h="231327">
                <a:tc rowSpan="2" gridSpan="2">
                  <a:txBody>
                    <a:bodyPr/>
                    <a:lstStyle/>
                    <a:p>
                      <a:pPr marL="38100" marR="38100" algn="ctr">
                        <a:lnSpc>
                          <a:spcPts val="1600"/>
                        </a:lnSpc>
                        <a:spcAft>
                          <a:spcPts val="0"/>
                        </a:spcAft>
                      </a:pPr>
                      <a:r>
                        <a:rPr lang="en-IN" sz="1800">
                          <a:effectLst/>
                        </a:rPr>
                        <a:t>Total</a:t>
                      </a:r>
                      <a:endParaRPr lang="en-IN" sz="1800">
                        <a:effectLst/>
                        <a:latin typeface="Calibri"/>
                        <a:ea typeface="Calibri"/>
                        <a:cs typeface="Times New Roman"/>
                      </a:endParaRPr>
                    </a:p>
                  </a:txBody>
                  <a:tcPr marL="0" marR="0" marT="0" marB="0" anchor="ctr"/>
                </a:tc>
                <a:tc rowSpan="2" hMerge="1">
                  <a:txBody>
                    <a:bodyPr/>
                    <a:lstStyle/>
                    <a:p>
                      <a:endParaRPr lang="en-IN"/>
                    </a:p>
                  </a:txBody>
                  <a:tcPr/>
                </a:tc>
                <a:tc>
                  <a:txBody>
                    <a:bodyPr/>
                    <a:lstStyle/>
                    <a:p>
                      <a:pPr marL="38100" marR="38100" algn="ctr">
                        <a:lnSpc>
                          <a:spcPts val="1600"/>
                        </a:lnSpc>
                        <a:spcAft>
                          <a:spcPts val="0"/>
                        </a:spcAft>
                      </a:pPr>
                      <a:r>
                        <a:rPr lang="en-IN" sz="1800">
                          <a:effectLst/>
                        </a:rPr>
                        <a:t>Count</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196</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184</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110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dirty="0">
                          <a:effectLst/>
                        </a:rPr>
                        <a:t>41</a:t>
                      </a:r>
                      <a:endParaRPr lang="en-IN" sz="1800" dirty="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21</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552</a:t>
                      </a:r>
                      <a:endParaRPr lang="en-IN" sz="1800">
                        <a:effectLst/>
                        <a:latin typeface="Calibri"/>
                        <a:ea typeface="Calibri"/>
                        <a:cs typeface="Times New Roman"/>
                      </a:endParaRPr>
                    </a:p>
                  </a:txBody>
                  <a:tcPr marL="0" marR="0" marT="0" marB="0" anchor="ctr"/>
                </a:tc>
                <a:extLst>
                  <a:ext uri="{0D108BD9-81ED-4DB2-BD59-A6C34878D82A}">
                    <a16:rowId xmlns:a16="http://schemas.microsoft.com/office/drawing/2014/main" val="10013"/>
                  </a:ext>
                </a:extLst>
              </a:tr>
              <a:tr h="462655">
                <a:tc gridSpan="2" vMerge="1">
                  <a:txBody>
                    <a:bodyPr/>
                    <a:lstStyle/>
                    <a:p>
                      <a:endParaRPr lang="en-IN"/>
                    </a:p>
                  </a:txBody>
                  <a:tcPr/>
                </a:tc>
                <a:tc hMerge="1" vMerge="1">
                  <a:txBody>
                    <a:bodyPr/>
                    <a:lstStyle/>
                    <a:p>
                      <a:endParaRPr lang="en-IN"/>
                    </a:p>
                  </a:txBody>
                  <a:tcPr/>
                </a:tc>
                <a:tc>
                  <a:txBody>
                    <a:bodyPr/>
                    <a:lstStyle/>
                    <a:p>
                      <a:pPr marL="38100" marR="38100" algn="ctr">
                        <a:lnSpc>
                          <a:spcPts val="1600"/>
                        </a:lnSpc>
                        <a:spcAft>
                          <a:spcPts val="0"/>
                        </a:spcAft>
                      </a:pPr>
                      <a:r>
                        <a:rPr lang="en-IN" sz="1800">
                          <a:effectLst/>
                        </a:rPr>
                        <a:t>% within retotsa</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a:effectLst/>
                        </a:rPr>
                        <a:t>100.0%</a:t>
                      </a:r>
                      <a:endParaRPr lang="en-IN" sz="180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dirty="0">
                          <a:effectLst/>
                        </a:rPr>
                        <a:t>100.0%</a:t>
                      </a:r>
                      <a:endParaRPr lang="en-IN" sz="1800" dirty="0">
                        <a:effectLst/>
                        <a:latin typeface="Calibri"/>
                        <a:ea typeface="Calibri"/>
                        <a:cs typeface="Times New Roman"/>
                      </a:endParaRPr>
                    </a:p>
                  </a:txBody>
                  <a:tcPr marL="0" marR="0" marT="0" marB="0" anchor="ctr"/>
                </a:tc>
                <a:tc>
                  <a:txBody>
                    <a:bodyPr/>
                    <a:lstStyle/>
                    <a:p>
                      <a:pPr marL="38100" marR="38100" algn="ctr">
                        <a:lnSpc>
                          <a:spcPts val="1600"/>
                        </a:lnSpc>
                        <a:spcAft>
                          <a:spcPts val="0"/>
                        </a:spcAft>
                      </a:pPr>
                      <a:r>
                        <a:rPr lang="en-IN" sz="1800" dirty="0">
                          <a:effectLst/>
                        </a:rPr>
                        <a:t>100.0%</a:t>
                      </a:r>
                      <a:endParaRPr lang="en-IN" sz="1800" dirty="0">
                        <a:effectLst/>
                        <a:latin typeface="Calibri"/>
                        <a:ea typeface="Calibri"/>
                        <a:cs typeface="Times New Roman"/>
                      </a:endParaRPr>
                    </a:p>
                  </a:txBody>
                  <a:tcPr marL="0" marR="0" marT="0" marB="0" anchor="ct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3088722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692696"/>
          </a:xfrm>
        </p:spPr>
        <p:txBody>
          <a:bodyPr>
            <a:normAutofit fontScale="90000"/>
          </a:bodyPr>
          <a:lstStyle/>
          <a:p>
            <a:r>
              <a:rPr lang="en-IN" dirty="0"/>
              <a:t>Post-hoc Adjusted Residual</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29689850"/>
              </p:ext>
            </p:extLst>
          </p:nvPr>
        </p:nvGraphicFramePr>
        <p:xfrm>
          <a:off x="323528" y="620688"/>
          <a:ext cx="8424938" cy="5736520"/>
        </p:xfrm>
        <a:graphic>
          <a:graphicData uri="http://schemas.openxmlformats.org/drawingml/2006/table">
            <a:tbl>
              <a:tblPr>
                <a:tableStyleId>{5C22544A-7EE6-4342-B048-85BDC9FD1C3A}</a:tableStyleId>
              </a:tblPr>
              <a:tblGrid>
                <a:gridCol w="827449">
                  <a:extLst>
                    <a:ext uri="{9D8B030D-6E8A-4147-A177-3AD203B41FA5}">
                      <a16:colId xmlns:a16="http://schemas.microsoft.com/office/drawing/2014/main" val="20000"/>
                    </a:ext>
                  </a:extLst>
                </a:gridCol>
                <a:gridCol w="1119941">
                  <a:extLst>
                    <a:ext uri="{9D8B030D-6E8A-4147-A177-3AD203B41FA5}">
                      <a16:colId xmlns:a16="http://schemas.microsoft.com/office/drawing/2014/main" val="20001"/>
                    </a:ext>
                  </a:extLst>
                </a:gridCol>
                <a:gridCol w="973695">
                  <a:extLst>
                    <a:ext uri="{9D8B030D-6E8A-4147-A177-3AD203B41FA5}">
                      <a16:colId xmlns:a16="http://schemas.microsoft.com/office/drawing/2014/main" val="20002"/>
                    </a:ext>
                  </a:extLst>
                </a:gridCol>
                <a:gridCol w="870596">
                  <a:extLst>
                    <a:ext uri="{9D8B030D-6E8A-4147-A177-3AD203B41FA5}">
                      <a16:colId xmlns:a16="http://schemas.microsoft.com/office/drawing/2014/main" val="20003"/>
                    </a:ext>
                  </a:extLst>
                </a:gridCol>
                <a:gridCol w="870596">
                  <a:extLst>
                    <a:ext uri="{9D8B030D-6E8A-4147-A177-3AD203B41FA5}">
                      <a16:colId xmlns:a16="http://schemas.microsoft.com/office/drawing/2014/main" val="20004"/>
                    </a:ext>
                  </a:extLst>
                </a:gridCol>
                <a:gridCol w="757573">
                  <a:extLst>
                    <a:ext uri="{9D8B030D-6E8A-4147-A177-3AD203B41FA5}">
                      <a16:colId xmlns:a16="http://schemas.microsoft.com/office/drawing/2014/main" val="20005"/>
                    </a:ext>
                  </a:extLst>
                </a:gridCol>
                <a:gridCol w="1082901">
                  <a:extLst>
                    <a:ext uri="{9D8B030D-6E8A-4147-A177-3AD203B41FA5}">
                      <a16:colId xmlns:a16="http://schemas.microsoft.com/office/drawing/2014/main" val="20006"/>
                    </a:ext>
                  </a:extLst>
                </a:gridCol>
                <a:gridCol w="1082901">
                  <a:extLst>
                    <a:ext uri="{9D8B030D-6E8A-4147-A177-3AD203B41FA5}">
                      <a16:colId xmlns:a16="http://schemas.microsoft.com/office/drawing/2014/main" val="20007"/>
                    </a:ext>
                  </a:extLst>
                </a:gridCol>
                <a:gridCol w="839286">
                  <a:extLst>
                    <a:ext uri="{9D8B030D-6E8A-4147-A177-3AD203B41FA5}">
                      <a16:colId xmlns:a16="http://schemas.microsoft.com/office/drawing/2014/main" val="20008"/>
                    </a:ext>
                  </a:extLst>
                </a:gridCol>
              </a:tblGrid>
              <a:tr h="215201">
                <a:tc gridSpan="9">
                  <a:txBody>
                    <a:bodyPr/>
                    <a:lstStyle/>
                    <a:p>
                      <a:pPr marL="38100" marR="38100" algn="ctr">
                        <a:lnSpc>
                          <a:spcPts val="1600"/>
                        </a:lnSpc>
                        <a:spcAft>
                          <a:spcPts val="0"/>
                        </a:spcAft>
                      </a:pPr>
                      <a:r>
                        <a:rPr lang="en-IN" sz="1800" dirty="0" err="1">
                          <a:effectLst/>
                          <a:latin typeface="Times New Roman" pitchFamily="18" charset="0"/>
                          <a:cs typeface="Times New Roman" pitchFamily="18" charset="0"/>
                        </a:rPr>
                        <a:t>reinc</a:t>
                      </a:r>
                      <a:r>
                        <a:rPr lang="en-IN" sz="1800" dirty="0">
                          <a:effectLst/>
                          <a:latin typeface="Times New Roman" pitchFamily="18" charset="0"/>
                          <a:cs typeface="Times New Roman" pitchFamily="18" charset="0"/>
                        </a:rPr>
                        <a:t> * </a:t>
                      </a:r>
                      <a:r>
                        <a:rPr lang="en-IN" sz="1800" dirty="0" err="1">
                          <a:effectLst/>
                          <a:latin typeface="Times New Roman" pitchFamily="18" charset="0"/>
                          <a:cs typeface="Times New Roman" pitchFamily="18" charset="0"/>
                        </a:rPr>
                        <a:t>retotsa</a:t>
                      </a:r>
                      <a:r>
                        <a:rPr lang="en-IN" sz="1800" dirty="0">
                          <a:effectLst/>
                          <a:latin typeface="Times New Roman" pitchFamily="18" charset="0"/>
                          <a:cs typeface="Times New Roman" pitchFamily="18" charset="0"/>
                        </a:rPr>
                        <a:t> </a:t>
                      </a:r>
                      <a:r>
                        <a:rPr lang="en-IN" sz="1800" dirty="0" err="1">
                          <a:effectLst/>
                          <a:latin typeface="Times New Roman" pitchFamily="18" charset="0"/>
                          <a:cs typeface="Times New Roman" pitchFamily="18" charset="0"/>
                        </a:rPr>
                        <a:t>Crosstabulation</a:t>
                      </a:r>
                      <a:endParaRPr lang="en-IN" sz="1800" dirty="0">
                        <a:effectLst/>
                        <a:latin typeface="Times New Roman" pitchFamily="18" charset="0"/>
                        <a:ea typeface="Calibri"/>
                        <a:cs typeface="Times New Roman" pitchFamily="18" charset="0"/>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0"/>
                  </a:ext>
                </a:extLst>
              </a:tr>
              <a:tr h="215201">
                <a:tc rowSpan="2" gridSpan="3">
                  <a:txBody>
                    <a:bodyPr/>
                    <a:lstStyle/>
                    <a:p>
                      <a:pPr algn="ctr">
                        <a:lnSpc>
                          <a:spcPct val="115000"/>
                        </a:lnSpc>
                        <a:spcAft>
                          <a:spcPts val="0"/>
                        </a:spcAft>
                      </a:pPr>
                      <a:r>
                        <a:rPr lang="en-IN" sz="1800" dirty="0">
                          <a:effectLst/>
                          <a:latin typeface="Times New Roman" pitchFamily="18" charset="0"/>
                          <a:cs typeface="Times New Roman" pitchFamily="18" charset="0"/>
                        </a:rPr>
                        <a:t> </a:t>
                      </a:r>
                      <a:endParaRPr lang="en-IN" sz="1800" dirty="0">
                        <a:effectLst/>
                        <a:latin typeface="Times New Roman" pitchFamily="18" charset="0"/>
                        <a:ea typeface="Calibri"/>
                        <a:cs typeface="Times New Roman" pitchFamily="18" charset="0"/>
                      </a:endParaRPr>
                    </a:p>
                  </a:txBody>
                  <a:tcPr marL="0" marR="0" marT="0" marB="0" anchor="ctr"/>
                </a:tc>
                <a:tc rowSpan="2" hMerge="1">
                  <a:txBody>
                    <a:bodyPr/>
                    <a:lstStyle/>
                    <a:p>
                      <a:endParaRPr lang="en-IN"/>
                    </a:p>
                  </a:txBody>
                  <a:tcPr/>
                </a:tc>
                <a:tc rowSpan="2" hMerge="1">
                  <a:txBody>
                    <a:bodyPr/>
                    <a:lstStyle/>
                    <a:p>
                      <a:endParaRPr lang="en-IN"/>
                    </a:p>
                  </a:txBody>
                  <a:tcPr/>
                </a:tc>
                <a:tc gridSpan="5">
                  <a:txBody>
                    <a:bodyPr/>
                    <a:lstStyle/>
                    <a:p>
                      <a:pPr marL="38100" marR="38100" algn="ctr">
                        <a:lnSpc>
                          <a:spcPts val="1600"/>
                        </a:lnSpc>
                        <a:spcAft>
                          <a:spcPts val="0"/>
                        </a:spcAft>
                      </a:pPr>
                      <a:r>
                        <a:rPr lang="en-IN" sz="1800">
                          <a:effectLst/>
                          <a:latin typeface="Times New Roman" pitchFamily="18" charset="0"/>
                          <a:cs typeface="Times New Roman" pitchFamily="18" charset="0"/>
                        </a:rPr>
                        <a:t>retotsa</a:t>
                      </a:r>
                      <a:endParaRPr lang="en-IN" sz="1800">
                        <a:effectLst/>
                        <a:latin typeface="Times New Roman" pitchFamily="18" charset="0"/>
                        <a:ea typeface="Calibri"/>
                        <a:cs typeface="Times New Roman" pitchFamily="18" charset="0"/>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rowSpan="2">
                  <a:txBody>
                    <a:bodyPr/>
                    <a:lstStyle/>
                    <a:p>
                      <a:pPr marL="38100" marR="38100" algn="ctr">
                        <a:lnSpc>
                          <a:spcPts val="1600"/>
                        </a:lnSpc>
                        <a:spcAft>
                          <a:spcPts val="0"/>
                        </a:spcAft>
                      </a:pPr>
                      <a:r>
                        <a:rPr lang="en-IN" sz="1800">
                          <a:effectLst/>
                          <a:latin typeface="Times New Roman" pitchFamily="18" charset="0"/>
                          <a:cs typeface="Times New Roman" pitchFamily="18" charset="0"/>
                        </a:rPr>
                        <a:t>Total</a:t>
                      </a:r>
                      <a:endParaRPr lang="en-IN" sz="18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1"/>
                  </a:ext>
                </a:extLst>
              </a:tr>
              <a:tr h="669152">
                <a:tc gridSpan="3" vMerge="1">
                  <a:txBody>
                    <a:bodyPr/>
                    <a:lstStyle/>
                    <a:p>
                      <a:endParaRPr lang="en-IN"/>
                    </a:p>
                  </a:txBody>
                  <a:tcPr/>
                </a:tc>
                <a:tc hMerge="1" vMerge="1">
                  <a:txBody>
                    <a:bodyPr/>
                    <a:lstStyle/>
                    <a:p>
                      <a:endParaRPr lang="en-IN"/>
                    </a:p>
                  </a:txBody>
                  <a:tcPr/>
                </a:tc>
                <a:tc hMerge="1" vMerge="1">
                  <a:txBody>
                    <a:bodyPr/>
                    <a:lstStyle/>
                    <a:p>
                      <a:endParaRPr lang="en-IN"/>
                    </a:p>
                  </a:txBody>
                  <a:tcP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upto 5000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5001-10000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10001-15000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15001-20000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20001 and above</a:t>
                      </a:r>
                      <a:endParaRPr lang="en-IN" sz="1800">
                        <a:effectLst/>
                        <a:latin typeface="Times New Roman" pitchFamily="18" charset="0"/>
                        <a:ea typeface="Calibri"/>
                        <a:cs typeface="Times New Roman" pitchFamily="18" charset="0"/>
                      </a:endParaRPr>
                    </a:p>
                  </a:txBody>
                  <a:tcPr marL="0" marR="0" marT="0" marB="0" anchor="ctr"/>
                </a:tc>
                <a:tc vMerge="1">
                  <a:txBody>
                    <a:bodyPr/>
                    <a:lstStyle/>
                    <a:p>
                      <a:endParaRPr lang="en-IN"/>
                    </a:p>
                  </a:txBody>
                  <a:tcPr/>
                </a:tc>
                <a:extLst>
                  <a:ext uri="{0D108BD9-81ED-4DB2-BD59-A6C34878D82A}">
                    <a16:rowId xmlns:a16="http://schemas.microsoft.com/office/drawing/2014/main" val="10002"/>
                  </a:ext>
                </a:extLst>
              </a:tr>
              <a:tr h="215201">
                <a:tc rowSpan="10">
                  <a:txBody>
                    <a:bodyPr/>
                    <a:lstStyle/>
                    <a:p>
                      <a:pPr marL="38100" marR="38100" algn="ctr">
                        <a:lnSpc>
                          <a:spcPts val="1600"/>
                        </a:lnSpc>
                        <a:spcAft>
                          <a:spcPts val="0"/>
                        </a:spcAft>
                      </a:pPr>
                      <a:r>
                        <a:rPr lang="en-IN" sz="1800" dirty="0" err="1">
                          <a:effectLst/>
                          <a:latin typeface="Times New Roman" pitchFamily="18" charset="0"/>
                          <a:cs typeface="Times New Roman" pitchFamily="18" charset="0"/>
                        </a:rPr>
                        <a:t>reinc</a:t>
                      </a:r>
                      <a:endParaRPr lang="en-IN" sz="1800" dirty="0">
                        <a:effectLst/>
                        <a:latin typeface="Times New Roman" pitchFamily="18" charset="0"/>
                        <a:ea typeface="Calibri"/>
                        <a:cs typeface="Times New Roman" pitchFamily="18" charset="0"/>
                      </a:endParaRPr>
                    </a:p>
                  </a:txBody>
                  <a:tcPr marL="0" marR="0" marT="0" marB="0" anchor="ctr"/>
                </a:tc>
                <a:tc rowSpan="2">
                  <a:txBody>
                    <a:bodyPr/>
                    <a:lstStyle/>
                    <a:p>
                      <a:pPr marL="38100" marR="38100" algn="ctr">
                        <a:lnSpc>
                          <a:spcPts val="1600"/>
                        </a:lnSpc>
                        <a:spcAft>
                          <a:spcPts val="0"/>
                        </a:spcAft>
                      </a:pPr>
                      <a:r>
                        <a:rPr lang="en-IN" sz="1800">
                          <a:effectLst/>
                          <a:latin typeface="Times New Roman" pitchFamily="18" charset="0"/>
                          <a:cs typeface="Times New Roman" pitchFamily="18" charset="0"/>
                        </a:rPr>
                        <a:t>upto 20000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dirty="0">
                          <a:effectLst/>
                          <a:latin typeface="Times New Roman" pitchFamily="18" charset="0"/>
                          <a:cs typeface="Times New Roman" pitchFamily="18" charset="0"/>
                        </a:rPr>
                        <a:t>Count</a:t>
                      </a:r>
                      <a:endParaRPr lang="en-IN" sz="18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67</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42</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13</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124</a:t>
                      </a:r>
                      <a:endParaRPr lang="en-IN" sz="18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3"/>
                  </a:ext>
                </a:extLst>
              </a:tr>
              <a:tr h="669152">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Adjusted Residual</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4.9</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-3.0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-2.8</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-2.5</a:t>
                      </a:r>
                      <a:endParaRPr lang="en-IN" sz="1800">
                        <a:effectLst/>
                        <a:latin typeface="Times New Roman" pitchFamily="18" charset="0"/>
                        <a:ea typeface="Calibri"/>
                        <a:cs typeface="Times New Roman" pitchFamily="18" charset="0"/>
                      </a:endParaRPr>
                    </a:p>
                  </a:txBody>
                  <a:tcPr marL="0" marR="0" marT="0" marB="0" anchor="ctr"/>
                </a:tc>
                <a:tc>
                  <a:txBody>
                    <a:bodyPr/>
                    <a:lstStyle/>
                    <a:p>
                      <a:pPr algn="ctr">
                        <a:lnSpc>
                          <a:spcPct val="115000"/>
                        </a:lnSpc>
                        <a:spcAft>
                          <a:spcPts val="0"/>
                        </a:spcAft>
                      </a:pPr>
                      <a:r>
                        <a:rPr lang="en-IN" sz="1800">
                          <a:effectLst/>
                          <a:latin typeface="Times New Roman" pitchFamily="18" charset="0"/>
                          <a:cs typeface="Times New Roman" pitchFamily="18" charset="0"/>
                        </a:rPr>
                        <a:t> </a:t>
                      </a:r>
                      <a:endParaRPr lang="en-IN" sz="18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4"/>
                  </a:ext>
                </a:extLst>
              </a:tr>
              <a:tr h="215201">
                <a:tc vMerge="1">
                  <a:txBody>
                    <a:bodyPr/>
                    <a:lstStyle/>
                    <a:p>
                      <a:endParaRPr lang="en-IN"/>
                    </a:p>
                  </a:txBody>
                  <a:tcPr/>
                </a:tc>
                <a:tc rowSpan="2">
                  <a:txBody>
                    <a:bodyPr/>
                    <a:lstStyle/>
                    <a:p>
                      <a:pPr marL="38100" marR="38100" algn="ctr">
                        <a:lnSpc>
                          <a:spcPts val="1600"/>
                        </a:lnSpc>
                        <a:spcAft>
                          <a:spcPts val="0"/>
                        </a:spcAft>
                      </a:pPr>
                      <a:r>
                        <a:rPr lang="en-IN" sz="1800">
                          <a:effectLst/>
                          <a:latin typeface="Times New Roman" pitchFamily="18" charset="0"/>
                          <a:cs typeface="Times New Roman" pitchFamily="18" charset="0"/>
                        </a:rPr>
                        <a:t>20001-30000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dirty="0">
                          <a:effectLst/>
                          <a:latin typeface="Times New Roman" pitchFamily="18" charset="0"/>
                          <a:cs typeface="Times New Roman" pitchFamily="18" charset="0"/>
                        </a:rPr>
                        <a:t>Count</a:t>
                      </a:r>
                      <a:endParaRPr lang="en-IN" sz="18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89</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80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42</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6</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219</a:t>
                      </a:r>
                      <a:endParaRPr lang="en-IN" sz="18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5"/>
                  </a:ext>
                </a:extLst>
              </a:tr>
              <a:tr h="669152">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Adjusted Residual</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dirty="0">
                          <a:effectLst/>
                          <a:latin typeface="Times New Roman" pitchFamily="18" charset="0"/>
                          <a:cs typeface="Times New Roman" pitchFamily="18" charset="0"/>
                        </a:rPr>
                        <a:t>2.0</a:t>
                      </a:r>
                      <a:endParaRPr lang="en-IN" sz="18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1.3</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-.4</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-3.4</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-2.9</a:t>
                      </a:r>
                      <a:endParaRPr lang="en-IN" sz="1800">
                        <a:effectLst/>
                        <a:latin typeface="Times New Roman" pitchFamily="18" charset="0"/>
                        <a:ea typeface="Calibri"/>
                        <a:cs typeface="Times New Roman" pitchFamily="18" charset="0"/>
                      </a:endParaRPr>
                    </a:p>
                  </a:txBody>
                  <a:tcPr marL="0" marR="0" marT="0" marB="0" anchor="ctr"/>
                </a:tc>
                <a:tc>
                  <a:txBody>
                    <a:bodyPr/>
                    <a:lstStyle/>
                    <a:p>
                      <a:pPr algn="ctr">
                        <a:lnSpc>
                          <a:spcPct val="115000"/>
                        </a:lnSpc>
                        <a:spcAft>
                          <a:spcPts val="0"/>
                        </a:spcAft>
                      </a:pPr>
                      <a:r>
                        <a:rPr lang="en-IN" sz="1800">
                          <a:effectLst/>
                          <a:latin typeface="Times New Roman" pitchFamily="18" charset="0"/>
                          <a:cs typeface="Times New Roman" pitchFamily="18" charset="0"/>
                        </a:rPr>
                        <a:t> </a:t>
                      </a:r>
                      <a:endParaRPr lang="en-IN" sz="18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6"/>
                  </a:ext>
                </a:extLst>
              </a:tr>
              <a:tr h="215201">
                <a:tc vMerge="1">
                  <a:txBody>
                    <a:bodyPr/>
                    <a:lstStyle/>
                    <a:p>
                      <a:endParaRPr lang="en-IN"/>
                    </a:p>
                  </a:txBody>
                  <a:tcPr/>
                </a:tc>
                <a:tc rowSpan="2">
                  <a:txBody>
                    <a:bodyPr/>
                    <a:lstStyle/>
                    <a:p>
                      <a:pPr marL="38100" marR="38100" algn="ctr">
                        <a:lnSpc>
                          <a:spcPts val="1600"/>
                        </a:lnSpc>
                        <a:spcAft>
                          <a:spcPts val="0"/>
                        </a:spcAft>
                      </a:pPr>
                      <a:r>
                        <a:rPr lang="en-IN" sz="1800">
                          <a:effectLst/>
                          <a:latin typeface="Times New Roman" pitchFamily="18" charset="0"/>
                          <a:cs typeface="Times New Roman" pitchFamily="18" charset="0"/>
                        </a:rPr>
                        <a:t>30001-40000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Count</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dirty="0">
                          <a:effectLst/>
                          <a:latin typeface="Times New Roman" pitchFamily="18" charset="0"/>
                          <a:cs typeface="Times New Roman" pitchFamily="18" charset="0"/>
                        </a:rPr>
                        <a:t>25</a:t>
                      </a:r>
                      <a:endParaRPr lang="en-IN" sz="18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32</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26</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15</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5</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103</a:t>
                      </a:r>
                      <a:endParaRPr lang="en-IN" sz="18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7"/>
                  </a:ext>
                </a:extLst>
              </a:tr>
              <a:tr h="669152">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Adjusted Residual</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-2.6</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dirty="0">
                          <a:effectLst/>
                          <a:latin typeface="Times New Roman" pitchFamily="18" charset="0"/>
                          <a:cs typeface="Times New Roman" pitchFamily="18" charset="0"/>
                        </a:rPr>
                        <a:t>-.5</a:t>
                      </a:r>
                      <a:endParaRPr lang="en-IN" sz="18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dirty="0">
                          <a:effectLst/>
                          <a:latin typeface="Times New Roman" pitchFamily="18" charset="0"/>
                          <a:cs typeface="Times New Roman" pitchFamily="18" charset="0"/>
                        </a:rPr>
                        <a:t>1.5</a:t>
                      </a:r>
                      <a:endParaRPr lang="en-IN" sz="18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3.1</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.6</a:t>
                      </a:r>
                      <a:endParaRPr lang="en-IN" sz="1800">
                        <a:effectLst/>
                        <a:latin typeface="Times New Roman" pitchFamily="18" charset="0"/>
                        <a:ea typeface="Calibri"/>
                        <a:cs typeface="Times New Roman" pitchFamily="18" charset="0"/>
                      </a:endParaRPr>
                    </a:p>
                  </a:txBody>
                  <a:tcPr marL="0" marR="0" marT="0" marB="0" anchor="ctr"/>
                </a:tc>
                <a:tc>
                  <a:txBody>
                    <a:bodyPr/>
                    <a:lstStyle/>
                    <a:p>
                      <a:pPr algn="ctr">
                        <a:lnSpc>
                          <a:spcPct val="115000"/>
                        </a:lnSpc>
                        <a:spcAft>
                          <a:spcPts val="0"/>
                        </a:spcAft>
                      </a:pPr>
                      <a:r>
                        <a:rPr lang="en-IN" sz="1800">
                          <a:effectLst/>
                          <a:latin typeface="Times New Roman" pitchFamily="18" charset="0"/>
                          <a:cs typeface="Times New Roman" pitchFamily="18" charset="0"/>
                        </a:rPr>
                        <a:t> </a:t>
                      </a:r>
                      <a:endParaRPr lang="en-IN" sz="18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8"/>
                  </a:ext>
                </a:extLst>
              </a:tr>
              <a:tr h="215201">
                <a:tc vMerge="1">
                  <a:txBody>
                    <a:bodyPr/>
                    <a:lstStyle/>
                    <a:p>
                      <a:endParaRPr lang="en-IN"/>
                    </a:p>
                  </a:txBody>
                  <a:tcPr/>
                </a:tc>
                <a:tc rowSpan="2">
                  <a:txBody>
                    <a:bodyPr/>
                    <a:lstStyle/>
                    <a:p>
                      <a:pPr marL="38100" marR="38100" algn="ctr">
                        <a:lnSpc>
                          <a:spcPts val="1600"/>
                        </a:lnSpc>
                        <a:spcAft>
                          <a:spcPts val="0"/>
                        </a:spcAft>
                      </a:pPr>
                      <a:r>
                        <a:rPr lang="en-IN" sz="1800">
                          <a:effectLst/>
                          <a:latin typeface="Times New Roman" pitchFamily="18" charset="0"/>
                          <a:cs typeface="Times New Roman" pitchFamily="18" charset="0"/>
                        </a:rPr>
                        <a:t>40001-50000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Count</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8</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21</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11</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4</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54</a:t>
                      </a:r>
                      <a:endParaRPr lang="en-IN" sz="18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9"/>
                  </a:ext>
                </a:extLst>
              </a:tr>
              <a:tr h="669152">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Adjusted Residual</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-3.3</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.9</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-.3</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dirty="0">
                          <a:effectLst/>
                          <a:latin typeface="Times New Roman" pitchFamily="18" charset="0"/>
                          <a:cs typeface="Times New Roman" pitchFamily="18" charset="0"/>
                        </a:rPr>
                        <a:t>3.8</a:t>
                      </a:r>
                      <a:endParaRPr lang="en-IN" sz="18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1.5</a:t>
                      </a:r>
                      <a:endParaRPr lang="en-IN" sz="1800">
                        <a:effectLst/>
                        <a:latin typeface="Times New Roman" pitchFamily="18" charset="0"/>
                        <a:ea typeface="Calibri"/>
                        <a:cs typeface="Times New Roman" pitchFamily="18" charset="0"/>
                      </a:endParaRPr>
                    </a:p>
                  </a:txBody>
                  <a:tcPr marL="0" marR="0" marT="0" marB="0" anchor="ctr"/>
                </a:tc>
                <a:tc>
                  <a:txBody>
                    <a:bodyPr/>
                    <a:lstStyle/>
                    <a:p>
                      <a:pPr algn="ctr">
                        <a:lnSpc>
                          <a:spcPct val="115000"/>
                        </a:lnSpc>
                        <a:spcAft>
                          <a:spcPts val="0"/>
                        </a:spcAft>
                      </a:pPr>
                      <a:r>
                        <a:rPr lang="en-IN" sz="1800">
                          <a:effectLst/>
                          <a:latin typeface="Times New Roman" pitchFamily="18" charset="0"/>
                          <a:cs typeface="Times New Roman" pitchFamily="18" charset="0"/>
                        </a:rPr>
                        <a:t> </a:t>
                      </a:r>
                      <a:endParaRPr lang="en-IN" sz="18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10"/>
                  </a:ext>
                </a:extLst>
              </a:tr>
              <a:tr h="215201">
                <a:tc vMerge="1">
                  <a:txBody>
                    <a:bodyPr/>
                    <a:lstStyle/>
                    <a:p>
                      <a:endParaRPr lang="en-IN"/>
                    </a:p>
                  </a:txBody>
                  <a:tcPr/>
                </a:tc>
                <a:tc rowSpan="2">
                  <a:txBody>
                    <a:bodyPr/>
                    <a:lstStyle/>
                    <a:p>
                      <a:pPr marL="38100" marR="38100" algn="ctr">
                        <a:lnSpc>
                          <a:spcPts val="1600"/>
                        </a:lnSpc>
                        <a:spcAft>
                          <a:spcPts val="0"/>
                        </a:spcAft>
                      </a:pPr>
                      <a:r>
                        <a:rPr lang="en-IN" sz="1800">
                          <a:effectLst/>
                          <a:latin typeface="Times New Roman" pitchFamily="18" charset="0"/>
                          <a:cs typeface="Times New Roman" pitchFamily="18" charset="0"/>
                        </a:rPr>
                        <a:t>50001 and above</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Count</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7</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9</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19</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7</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dirty="0">
                          <a:effectLst/>
                          <a:latin typeface="Times New Roman" pitchFamily="18" charset="0"/>
                          <a:cs typeface="Times New Roman" pitchFamily="18" charset="0"/>
                        </a:rPr>
                        <a:t>10</a:t>
                      </a:r>
                      <a:endParaRPr lang="en-IN" sz="18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52</a:t>
                      </a:r>
                      <a:endParaRPr lang="en-IN" sz="18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11"/>
                  </a:ext>
                </a:extLst>
              </a:tr>
              <a:tr h="669152">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Adjusted Residual</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-3.5</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-2.6</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3.2</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1.7</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dirty="0">
                          <a:effectLst/>
                          <a:latin typeface="Times New Roman" pitchFamily="18" charset="0"/>
                          <a:cs typeface="Times New Roman" pitchFamily="18" charset="0"/>
                        </a:rPr>
                        <a:t>6.1</a:t>
                      </a:r>
                      <a:endParaRPr lang="en-IN" sz="1800" dirty="0">
                        <a:effectLst/>
                        <a:latin typeface="Times New Roman" pitchFamily="18" charset="0"/>
                        <a:ea typeface="Calibri"/>
                        <a:cs typeface="Times New Roman" pitchFamily="18" charset="0"/>
                      </a:endParaRPr>
                    </a:p>
                  </a:txBody>
                  <a:tcPr marL="0" marR="0" marT="0" marB="0" anchor="ctr"/>
                </a:tc>
                <a:tc>
                  <a:txBody>
                    <a:bodyPr/>
                    <a:lstStyle/>
                    <a:p>
                      <a:pPr algn="ctr">
                        <a:lnSpc>
                          <a:spcPct val="115000"/>
                        </a:lnSpc>
                        <a:spcAft>
                          <a:spcPts val="0"/>
                        </a:spcAft>
                      </a:pPr>
                      <a:r>
                        <a:rPr lang="en-IN" sz="1800">
                          <a:effectLst/>
                          <a:latin typeface="Times New Roman" pitchFamily="18" charset="0"/>
                          <a:cs typeface="Times New Roman" pitchFamily="18" charset="0"/>
                        </a:rPr>
                        <a:t> </a:t>
                      </a:r>
                      <a:endParaRPr lang="en-IN" sz="18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12"/>
                  </a:ext>
                </a:extLst>
              </a:tr>
              <a:tr h="215201">
                <a:tc gridSpan="2">
                  <a:txBody>
                    <a:bodyPr/>
                    <a:lstStyle/>
                    <a:p>
                      <a:pPr marL="38100" marR="38100" algn="ctr">
                        <a:lnSpc>
                          <a:spcPts val="1600"/>
                        </a:lnSpc>
                        <a:spcAft>
                          <a:spcPts val="0"/>
                        </a:spcAft>
                      </a:pPr>
                      <a:r>
                        <a:rPr lang="en-IN" sz="1800">
                          <a:effectLst/>
                          <a:latin typeface="Times New Roman" pitchFamily="18" charset="0"/>
                          <a:cs typeface="Times New Roman" pitchFamily="18" charset="0"/>
                        </a:rPr>
                        <a:t>Total</a:t>
                      </a:r>
                      <a:endParaRPr lang="en-IN" sz="1800">
                        <a:effectLst/>
                        <a:latin typeface="Times New Roman" pitchFamily="18" charset="0"/>
                        <a:ea typeface="Calibri"/>
                        <a:cs typeface="Times New Roman" pitchFamily="18" charset="0"/>
                      </a:endParaRPr>
                    </a:p>
                  </a:txBody>
                  <a:tcPr marL="0" marR="0" marT="0" marB="0" anchor="ctr"/>
                </a:tc>
                <a:tc hMerge="1">
                  <a:txBody>
                    <a:bodyPr/>
                    <a:lstStyle/>
                    <a:p>
                      <a:endParaRPr lang="en-IN"/>
                    </a:p>
                  </a:txBody>
                  <a:tcP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Count</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196</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184</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110</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41</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a:effectLst/>
                          <a:latin typeface="Times New Roman" pitchFamily="18" charset="0"/>
                          <a:cs typeface="Times New Roman" pitchFamily="18" charset="0"/>
                        </a:rPr>
                        <a:t>21</a:t>
                      </a:r>
                      <a:endParaRPr lang="en-IN" sz="18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1800" dirty="0">
                          <a:effectLst/>
                          <a:latin typeface="Times New Roman" pitchFamily="18" charset="0"/>
                          <a:cs typeface="Times New Roman" pitchFamily="18" charset="0"/>
                        </a:rPr>
                        <a:t>552</a:t>
                      </a:r>
                      <a:endParaRPr lang="en-IN" sz="1800" dirty="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41528336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408"/>
            <a:ext cx="8229600" cy="778097"/>
          </a:xfrm>
        </p:spPr>
        <p:txBody>
          <a:bodyPr/>
          <a:lstStyle/>
          <a:p>
            <a:r>
              <a:rPr lang="en-IN" dirty="0"/>
              <a:t>Correspondence Analysis</a:t>
            </a:r>
          </a:p>
        </p:txBody>
      </p:sp>
      <p:sp>
        <p:nvSpPr>
          <p:cNvPr id="3" name="Content Placeholder 2"/>
          <p:cNvSpPr>
            <a:spLocks noGrp="1"/>
          </p:cNvSpPr>
          <p:nvPr>
            <p:ph idx="1"/>
          </p:nvPr>
        </p:nvSpPr>
        <p:spPr>
          <a:xfrm>
            <a:off x="457200" y="6065314"/>
            <a:ext cx="8229600" cy="532038"/>
          </a:xfrm>
        </p:spPr>
        <p:txBody>
          <a:bodyPr>
            <a:normAutofit fontScale="77500" lnSpcReduction="20000"/>
          </a:bodyPr>
          <a:lstStyle/>
          <a:p>
            <a:r>
              <a:rPr lang="en-IN" dirty="0" err="1"/>
              <a:t>Analyze</a:t>
            </a:r>
            <a:r>
              <a:rPr lang="en-IN" dirty="0"/>
              <a:t>&gt; Dimension Reduction&gt; Correspondence Analysis </a:t>
            </a:r>
          </a:p>
        </p:txBody>
      </p:sp>
      <p:pic>
        <p:nvPicPr>
          <p:cNvPr id="4" name="Picture 3"/>
          <p:cNvPicPr/>
          <p:nvPr/>
        </p:nvPicPr>
        <p:blipFill rotWithShape="1">
          <a:blip r:embed="rId2">
            <a:extLst>
              <a:ext uri="{28A0092B-C50C-407E-A947-70E740481C1C}">
                <a14:useLocalDpi xmlns:a14="http://schemas.microsoft.com/office/drawing/2010/main" val="0"/>
              </a:ext>
            </a:extLst>
          </a:blip>
          <a:srcRect l="9188" t="12479" b="6489"/>
          <a:stretch/>
        </p:blipFill>
        <p:spPr bwMode="auto">
          <a:xfrm>
            <a:off x="683568" y="606697"/>
            <a:ext cx="7416823" cy="532859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699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FA0263D-9F14-871E-E1D8-5A0014B5B965}"/>
              </a:ext>
            </a:extLst>
          </p:cNvPr>
          <p:cNvPicPr>
            <a:picLocks noChangeAspect="1"/>
          </p:cNvPicPr>
          <p:nvPr/>
        </p:nvPicPr>
        <p:blipFill>
          <a:blip r:embed="rId2"/>
          <a:stretch>
            <a:fillRect/>
          </a:stretch>
        </p:blipFill>
        <p:spPr>
          <a:xfrm>
            <a:off x="-32131" y="116632"/>
            <a:ext cx="9212643" cy="6741368"/>
          </a:xfrm>
          <a:prstGeom prst="rect">
            <a:avLst/>
          </a:prstGeom>
        </p:spPr>
      </p:pic>
    </p:spTree>
    <p:extLst>
      <p:ext uri="{BB962C8B-B14F-4D97-AF65-F5344CB8AC3E}">
        <p14:creationId xmlns:p14="http://schemas.microsoft.com/office/powerpoint/2010/main" val="3340993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Purpose</a:t>
            </a:r>
          </a:p>
        </p:txBody>
      </p:sp>
      <p:sp>
        <p:nvSpPr>
          <p:cNvPr id="3" name="Content Placeholder 2"/>
          <p:cNvSpPr>
            <a:spLocks noGrp="1"/>
          </p:cNvSpPr>
          <p:nvPr>
            <p:ph idx="1"/>
          </p:nvPr>
        </p:nvSpPr>
        <p:spPr/>
        <p:txBody>
          <a:bodyPr/>
          <a:lstStyle/>
          <a:p>
            <a:pPr marL="0" indent="0">
              <a:buNone/>
            </a:pPr>
            <a:r>
              <a:rPr lang="en-US" dirty="0"/>
              <a:t>Chi-Square can be used for three purposes namely </a:t>
            </a:r>
          </a:p>
          <a:p>
            <a:pPr marL="0" indent="0">
              <a:buNone/>
            </a:pPr>
            <a:r>
              <a:rPr lang="en-US" dirty="0"/>
              <a:t>1. As a test of Independence</a:t>
            </a:r>
          </a:p>
          <a:p>
            <a:pPr marL="0" indent="0">
              <a:buNone/>
            </a:pPr>
            <a:r>
              <a:rPr lang="en-US" dirty="0"/>
              <a:t>2. To test the Homogeneity</a:t>
            </a:r>
          </a:p>
          <a:p>
            <a:pPr marL="0" indent="0">
              <a:buNone/>
            </a:pPr>
            <a:r>
              <a:rPr lang="en-US" dirty="0"/>
              <a:t>3. To test the Goodness of fit</a:t>
            </a:r>
          </a:p>
          <a:p>
            <a:endParaRPr lang="en-IN" dirty="0"/>
          </a:p>
        </p:txBody>
      </p:sp>
    </p:spTree>
    <p:extLst>
      <p:ext uri="{BB962C8B-B14F-4D97-AF65-F5344CB8AC3E}">
        <p14:creationId xmlns:p14="http://schemas.microsoft.com/office/powerpoint/2010/main" val="4265685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4639"/>
            <a:ext cx="8219256" cy="850105"/>
          </a:xfrm>
        </p:spPr>
        <p:txBody>
          <a:bodyPr/>
          <a:lstStyle/>
          <a:p>
            <a:r>
              <a:rPr lang="en-IN" dirty="0"/>
              <a:t>Test of Independence </a:t>
            </a:r>
          </a:p>
        </p:txBody>
      </p:sp>
      <p:sp>
        <p:nvSpPr>
          <p:cNvPr id="3" name="Content Placeholder 2"/>
          <p:cNvSpPr>
            <a:spLocks noGrp="1"/>
          </p:cNvSpPr>
          <p:nvPr>
            <p:ph idx="1"/>
          </p:nvPr>
        </p:nvSpPr>
        <p:spPr>
          <a:xfrm>
            <a:off x="323528" y="1268760"/>
            <a:ext cx="8229600" cy="4525963"/>
          </a:xfrm>
        </p:spPr>
        <p:txBody>
          <a:bodyPr>
            <a:normAutofit/>
          </a:bodyPr>
          <a:lstStyle/>
          <a:p>
            <a:pPr marL="0" indent="0">
              <a:buNone/>
            </a:pPr>
            <a:r>
              <a:rPr lang="en-IN" dirty="0"/>
              <a:t>Test of Association</a:t>
            </a:r>
          </a:p>
          <a:p>
            <a:r>
              <a:rPr lang="en-US" dirty="0"/>
              <a:t>Chi-square which is available in cross tab is used to test whether there is a significant association between two variables. </a:t>
            </a:r>
            <a:endParaRPr lang="en-IN" dirty="0"/>
          </a:p>
          <a:p>
            <a:endParaRPr lang="en-US" dirty="0"/>
          </a:p>
          <a:p>
            <a:r>
              <a:rPr lang="en-US" dirty="0"/>
              <a:t>The two variables must be of type category.</a:t>
            </a:r>
          </a:p>
          <a:p>
            <a:r>
              <a:rPr lang="en-US" dirty="0"/>
              <a:t>It is frequency based test</a:t>
            </a:r>
          </a:p>
          <a:p>
            <a:r>
              <a:rPr lang="en-US" b="1" dirty="0"/>
              <a:t>It is non-parametric test </a:t>
            </a:r>
            <a:endParaRPr lang="en-US" dirty="0"/>
          </a:p>
          <a:p>
            <a:endParaRPr lang="en-IN" dirty="0"/>
          </a:p>
        </p:txBody>
      </p:sp>
    </p:spTree>
    <p:extLst>
      <p:ext uri="{BB962C8B-B14F-4D97-AF65-F5344CB8AC3E}">
        <p14:creationId xmlns:p14="http://schemas.microsoft.com/office/powerpoint/2010/main" val="3759162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Hypothesis</a:t>
            </a:r>
          </a:p>
        </p:txBody>
      </p:sp>
      <p:sp>
        <p:nvSpPr>
          <p:cNvPr id="3" name="Content Placeholder 2"/>
          <p:cNvSpPr>
            <a:spLocks noGrp="1"/>
          </p:cNvSpPr>
          <p:nvPr>
            <p:ph idx="1"/>
          </p:nvPr>
        </p:nvSpPr>
        <p:spPr/>
        <p:txBody>
          <a:bodyPr/>
          <a:lstStyle/>
          <a:p>
            <a:pPr marL="0" indent="0">
              <a:buNone/>
            </a:pPr>
            <a:r>
              <a:rPr lang="en-IN" dirty="0">
                <a:solidFill>
                  <a:srgbClr val="FFFF00"/>
                </a:solidFill>
                <a:latin typeface="Times New Roman" pitchFamily="18" charset="0"/>
                <a:cs typeface="Times New Roman" pitchFamily="18" charset="0"/>
              </a:rPr>
              <a:t>Null Hypothesis:</a:t>
            </a:r>
          </a:p>
          <a:p>
            <a:pPr marL="0" indent="0">
              <a:buNone/>
            </a:pPr>
            <a:r>
              <a:rPr lang="en-US" dirty="0">
                <a:latin typeface="Times New Roman" pitchFamily="18" charset="0"/>
                <a:cs typeface="Times New Roman" pitchFamily="18" charset="0"/>
              </a:rPr>
              <a:t>There is no significant association between two categorical variables</a:t>
            </a:r>
          </a:p>
          <a:p>
            <a:pPr marL="0" indent="0">
              <a:buNone/>
            </a:pPr>
            <a:endParaRPr lang="en-US" dirty="0">
              <a:latin typeface="Times New Roman" pitchFamily="18" charset="0"/>
              <a:cs typeface="Times New Roman" pitchFamily="18" charset="0"/>
            </a:endParaRPr>
          </a:p>
          <a:p>
            <a:pPr marL="0" indent="0">
              <a:buNone/>
            </a:pPr>
            <a:r>
              <a:rPr lang="en-IN" dirty="0">
                <a:solidFill>
                  <a:srgbClr val="FFFF00"/>
                </a:solidFill>
                <a:latin typeface="Times New Roman" pitchFamily="18" charset="0"/>
                <a:cs typeface="Times New Roman" pitchFamily="18" charset="0"/>
              </a:rPr>
              <a:t>Alternate Hypothesis:</a:t>
            </a:r>
          </a:p>
          <a:p>
            <a:pPr marL="0" indent="0">
              <a:buNone/>
            </a:pPr>
            <a:r>
              <a:rPr lang="en-US" dirty="0">
                <a:latin typeface="Times New Roman" pitchFamily="18" charset="0"/>
                <a:cs typeface="Times New Roman" pitchFamily="18" charset="0"/>
              </a:rPr>
              <a:t>There is a significant association between two categorical variables</a:t>
            </a:r>
          </a:p>
          <a:p>
            <a:endParaRPr lang="en-IN" dirty="0"/>
          </a:p>
        </p:txBody>
      </p:sp>
    </p:spTree>
    <p:extLst>
      <p:ext uri="{BB962C8B-B14F-4D97-AF65-F5344CB8AC3E}">
        <p14:creationId xmlns:p14="http://schemas.microsoft.com/office/powerpoint/2010/main" val="1542287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95536" y="260648"/>
                <a:ext cx="8229600" cy="5865515"/>
              </a:xfrm>
            </p:spPr>
            <p:txBody>
              <a:bodyPr>
                <a:normAutofit/>
              </a:bodyPr>
              <a:lstStyle/>
              <a:p>
                <a:pPr marL="0" indent="0">
                  <a:buNone/>
                </a:pPr>
                <a:r>
                  <a:rPr lang="en-IN" sz="2400" dirty="0"/>
                  <a:t>Chi-Square Test</a:t>
                </a:r>
              </a:p>
              <a:p>
                <a:pPr marL="0" indent="0">
                  <a:buNone/>
                </a:pPr>
                <a:endParaRPr lang="en-IN" sz="2400" dirty="0"/>
              </a:p>
              <a:p>
                <a:pPr marL="0" indent="0">
                  <a:buNone/>
                </a:pPr>
                <a14:m>
                  <m:oMathPara xmlns:m="http://schemas.openxmlformats.org/officeDocument/2006/math">
                    <m:oMathParaPr>
                      <m:jc m:val="centerGroup"/>
                    </m:oMathParaPr>
                    <m:oMath xmlns:m="http://schemas.openxmlformats.org/officeDocument/2006/math">
                      <m:r>
                        <a:rPr lang="en-IN" sz="2400" i="1">
                          <a:latin typeface="Cambria Math"/>
                        </a:rPr>
                        <m:t>𝐷𝑒𝑔𝑟𝑒𝑒𝑠</m:t>
                      </m:r>
                      <m:r>
                        <a:rPr lang="en-IN" sz="2400" i="1">
                          <a:latin typeface="Cambria Math"/>
                        </a:rPr>
                        <m:t> </m:t>
                      </m:r>
                      <m:r>
                        <a:rPr lang="en-IN" sz="2400" i="1">
                          <a:latin typeface="Cambria Math"/>
                        </a:rPr>
                        <m:t>𝑜𝑓</m:t>
                      </m:r>
                      <m:r>
                        <a:rPr lang="en-IN" sz="2400" i="1">
                          <a:latin typeface="Cambria Math"/>
                        </a:rPr>
                        <m:t> </m:t>
                      </m:r>
                      <m:r>
                        <a:rPr lang="en-IN" sz="2400" i="1">
                          <a:latin typeface="Cambria Math"/>
                        </a:rPr>
                        <m:t>𝑓𝑟𝑒𝑒𝑑𝑜𝑚</m:t>
                      </m:r>
                      <m:r>
                        <a:rPr lang="en-IN" sz="2400" i="1">
                          <a:latin typeface="Cambria Math"/>
                        </a:rPr>
                        <m:t>= </m:t>
                      </m:r>
                      <m:d>
                        <m:dPr>
                          <m:ctrlPr>
                            <a:rPr lang="en-GB" sz="2400" i="1">
                              <a:latin typeface="Cambria Math" panose="02040503050406030204" pitchFamily="18" charset="0"/>
                            </a:rPr>
                          </m:ctrlPr>
                        </m:dPr>
                        <m:e>
                          <m:r>
                            <a:rPr lang="en-IN" sz="2400" i="1">
                              <a:latin typeface="Cambria Math"/>
                            </a:rPr>
                            <m:t>𝑁𝑜</m:t>
                          </m:r>
                          <m:r>
                            <a:rPr lang="en-IN" sz="2400" i="1">
                              <a:latin typeface="Cambria Math"/>
                            </a:rPr>
                            <m:t>. </m:t>
                          </m:r>
                          <m:r>
                            <a:rPr lang="en-IN" sz="2400" i="1">
                              <a:latin typeface="Cambria Math"/>
                            </a:rPr>
                            <m:t>𝑜𝑓</m:t>
                          </m:r>
                          <m:r>
                            <a:rPr lang="en-IN" sz="2400" i="1">
                              <a:latin typeface="Cambria Math"/>
                            </a:rPr>
                            <m:t> </m:t>
                          </m:r>
                          <m:r>
                            <a:rPr lang="en-IN" sz="2400" i="1">
                              <a:latin typeface="Cambria Math"/>
                            </a:rPr>
                            <m:t>𝑅𝑜𝑤𝑠</m:t>
                          </m:r>
                          <m:r>
                            <a:rPr lang="en-IN" sz="2400" i="1">
                              <a:latin typeface="Cambria Math"/>
                            </a:rPr>
                            <m:t>−1</m:t>
                          </m:r>
                        </m:e>
                      </m:d>
                      <m:r>
                        <a:rPr lang="en-IN" sz="2400" i="1">
                          <a:latin typeface="Cambria Math"/>
                        </a:rPr>
                        <m:t>∗ </m:t>
                      </m:r>
                      <m:d>
                        <m:dPr>
                          <m:ctrlPr>
                            <a:rPr lang="en-GB" sz="2400" i="1">
                              <a:latin typeface="Cambria Math" panose="02040503050406030204" pitchFamily="18" charset="0"/>
                            </a:rPr>
                          </m:ctrlPr>
                        </m:dPr>
                        <m:e>
                          <m:r>
                            <a:rPr lang="en-IN" sz="2400" i="1">
                              <a:latin typeface="Cambria Math"/>
                            </a:rPr>
                            <m:t>𝑁𝑜</m:t>
                          </m:r>
                          <m:r>
                            <a:rPr lang="en-IN" sz="2400" i="1">
                              <a:latin typeface="Cambria Math"/>
                            </a:rPr>
                            <m:t>. </m:t>
                          </m:r>
                          <m:r>
                            <a:rPr lang="en-IN" sz="2400" i="1">
                              <a:latin typeface="Cambria Math"/>
                            </a:rPr>
                            <m:t>𝑜𝑓</m:t>
                          </m:r>
                          <m:r>
                            <a:rPr lang="en-IN" sz="2400" i="1">
                              <a:latin typeface="Cambria Math"/>
                            </a:rPr>
                            <m:t> </m:t>
                          </m:r>
                          <m:r>
                            <a:rPr lang="en-IN" sz="2400" i="1">
                              <a:latin typeface="Cambria Math"/>
                            </a:rPr>
                            <m:t>𝐶𝑜𝑙𝑢𝑚𝑛𝑠</m:t>
                          </m:r>
                          <m:r>
                            <a:rPr lang="en-IN" sz="2400" i="1">
                              <a:latin typeface="Cambria Math"/>
                            </a:rPr>
                            <m:t>−1</m:t>
                          </m:r>
                        </m:e>
                      </m:d>
                    </m:oMath>
                  </m:oMathPara>
                </a14:m>
                <a:endParaRPr lang="en-GB" sz="2400" dirty="0"/>
              </a:p>
              <a:p>
                <a:pPr marL="0" indent="0">
                  <a:buNone/>
                </a:pPr>
                <a:r>
                  <a:rPr lang="en-IN" sz="2400" dirty="0"/>
                  <a:t> </a:t>
                </a:r>
                <a:endParaRPr lang="en-GB" sz="2400" dirty="0"/>
              </a:p>
              <a:p>
                <a:pPr marL="0" indent="0">
                  <a:buNone/>
                </a:pPr>
                <a14:m>
                  <m:oMathPara xmlns:m="http://schemas.openxmlformats.org/officeDocument/2006/math">
                    <m:oMathParaPr>
                      <m:jc m:val="centerGroup"/>
                    </m:oMathParaPr>
                    <m:oMath xmlns:m="http://schemas.openxmlformats.org/officeDocument/2006/math">
                      <m:r>
                        <a:rPr lang="en-IN" sz="2400" i="1">
                          <a:latin typeface="Cambria Math"/>
                        </a:rPr>
                        <m:t>𝐸𝑥𝑝𝑒𝑐𝑡𝑒𝑑</m:t>
                      </m:r>
                      <m:r>
                        <a:rPr lang="en-IN" sz="2400" i="1">
                          <a:latin typeface="Cambria Math"/>
                        </a:rPr>
                        <m:t> </m:t>
                      </m:r>
                      <m:r>
                        <a:rPr lang="en-IN" sz="2400" i="1">
                          <a:latin typeface="Cambria Math"/>
                        </a:rPr>
                        <m:t>𝐹𝑟𝑒𝑞𝑢𝑒𝑛𝑐𝑦</m:t>
                      </m:r>
                      <m:r>
                        <a:rPr lang="en-IN" sz="2400" i="1">
                          <a:latin typeface="Cambria Math"/>
                        </a:rPr>
                        <m:t> (</m:t>
                      </m:r>
                      <m:r>
                        <a:rPr lang="en-IN" sz="2400" i="1">
                          <a:latin typeface="Cambria Math"/>
                        </a:rPr>
                        <m:t>𝐸</m:t>
                      </m:r>
                      <m:r>
                        <a:rPr lang="en-IN" sz="2400" i="1">
                          <a:latin typeface="Cambria Math"/>
                        </a:rPr>
                        <m:t>)=</m:t>
                      </m:r>
                      <m:f>
                        <m:fPr>
                          <m:ctrlPr>
                            <a:rPr lang="en-GB" sz="2400" i="1">
                              <a:latin typeface="Cambria Math" panose="02040503050406030204" pitchFamily="18" charset="0"/>
                            </a:rPr>
                          </m:ctrlPr>
                        </m:fPr>
                        <m:num>
                          <m:d>
                            <m:dPr>
                              <m:ctrlPr>
                                <a:rPr lang="en-GB" sz="2400" i="1">
                                  <a:latin typeface="Cambria Math" panose="02040503050406030204" pitchFamily="18" charset="0"/>
                                </a:rPr>
                              </m:ctrlPr>
                            </m:dPr>
                            <m:e>
                              <m:r>
                                <a:rPr lang="en-IN" sz="2400" i="1">
                                  <a:latin typeface="Cambria Math"/>
                                </a:rPr>
                                <m:t>𝑅𝑜𝑤</m:t>
                              </m:r>
                              <m:r>
                                <a:rPr lang="en-IN" sz="2400" i="1">
                                  <a:latin typeface="Cambria Math"/>
                                </a:rPr>
                                <m:t> </m:t>
                              </m:r>
                              <m:r>
                                <a:rPr lang="en-IN" sz="2400" i="1">
                                  <a:latin typeface="Cambria Math"/>
                                </a:rPr>
                                <m:t>𝑇𝑜𝑡𝑎𝑙</m:t>
                              </m:r>
                              <m:r>
                                <a:rPr lang="en-IN" sz="2400" i="1">
                                  <a:latin typeface="Cambria Math"/>
                                </a:rPr>
                                <m:t>∗</m:t>
                              </m:r>
                              <m:r>
                                <a:rPr lang="en-IN" sz="2400" b="0" i="1" smtClean="0">
                                  <a:latin typeface="Cambria Math"/>
                                </a:rPr>
                                <m:t>𝐶</m:t>
                              </m:r>
                              <m:r>
                                <a:rPr lang="en-IN" sz="2400" i="1">
                                  <a:latin typeface="Cambria Math"/>
                                </a:rPr>
                                <m:t>𝑜𝑙𝑢𝑚𝑛</m:t>
                              </m:r>
                              <m:r>
                                <a:rPr lang="en-IN" sz="2400" i="1">
                                  <a:latin typeface="Cambria Math"/>
                                </a:rPr>
                                <m:t> </m:t>
                              </m:r>
                              <m:r>
                                <a:rPr lang="en-IN" sz="2400" i="1">
                                  <a:latin typeface="Cambria Math"/>
                                </a:rPr>
                                <m:t>𝑡𝑜𝑡𝑎𝑙</m:t>
                              </m:r>
                            </m:e>
                          </m:d>
                          <m:r>
                            <a:rPr lang="en-IN" sz="2400" i="1">
                              <a:latin typeface="Cambria Math"/>
                            </a:rPr>
                            <m:t> </m:t>
                          </m:r>
                        </m:num>
                        <m:den>
                          <m:r>
                            <a:rPr lang="en-IN" sz="2400" i="1">
                              <a:latin typeface="Cambria Math"/>
                            </a:rPr>
                            <m:t>𝑂𝑣𝑒𝑟𝑎𝑙𝑙</m:t>
                          </m:r>
                          <m:r>
                            <a:rPr lang="en-IN" sz="2400" i="1">
                              <a:latin typeface="Cambria Math"/>
                            </a:rPr>
                            <m:t> </m:t>
                          </m:r>
                          <m:r>
                            <a:rPr lang="en-IN" sz="2400" i="1">
                              <a:latin typeface="Cambria Math"/>
                            </a:rPr>
                            <m:t>𝑇𝑜𝑡𝑎𝑙</m:t>
                          </m:r>
                        </m:den>
                      </m:f>
                    </m:oMath>
                  </m:oMathPara>
                </a14:m>
                <a:endParaRPr lang="en-GB" sz="2400" dirty="0"/>
              </a:p>
              <a:p>
                <a:pPr marL="0" indent="0">
                  <a:buNone/>
                </a:pPr>
                <a:endParaRPr lang="en-GB" sz="2400" dirty="0"/>
              </a:p>
              <a:p>
                <a:pPr marL="0" indent="0">
                  <a:buNone/>
                </a:pPr>
                <a14:m>
                  <m:oMathPara xmlns:m="http://schemas.openxmlformats.org/officeDocument/2006/math">
                    <m:oMathParaPr>
                      <m:jc m:val="centerGroup"/>
                    </m:oMathParaPr>
                    <m:oMath xmlns:m="http://schemas.openxmlformats.org/officeDocument/2006/math">
                      <m:sSup>
                        <m:sSupPr>
                          <m:ctrlPr>
                            <a:rPr lang="en-GB" sz="2400" i="1">
                              <a:latin typeface="Cambria Math" panose="02040503050406030204" pitchFamily="18" charset="0"/>
                            </a:rPr>
                          </m:ctrlPr>
                        </m:sSupPr>
                        <m:e>
                          <m:r>
                            <a:rPr lang="en-IN" sz="2400" i="1">
                              <a:latin typeface="Cambria Math"/>
                            </a:rPr>
                            <m:t>𝜒</m:t>
                          </m:r>
                        </m:e>
                        <m:sup>
                          <m:r>
                            <a:rPr lang="en-IN" sz="2400" i="1">
                              <a:latin typeface="Cambria Math"/>
                            </a:rPr>
                            <m:t>2</m:t>
                          </m:r>
                        </m:sup>
                      </m:sSup>
                      <m:r>
                        <a:rPr lang="en-IN" sz="2400" i="1">
                          <a:latin typeface="Cambria Math"/>
                        </a:rPr>
                        <m:t>=  </m:t>
                      </m:r>
                      <m:nary>
                        <m:naryPr>
                          <m:chr m:val="∑"/>
                          <m:limLoc m:val="undOvr"/>
                          <m:subHide m:val="on"/>
                          <m:supHide m:val="on"/>
                          <m:ctrlPr>
                            <a:rPr lang="en-GB" sz="2400" i="1">
                              <a:latin typeface="Cambria Math" panose="02040503050406030204" pitchFamily="18" charset="0"/>
                            </a:rPr>
                          </m:ctrlPr>
                        </m:naryPr>
                        <m:sub/>
                        <m:sup/>
                        <m:e>
                          <m:f>
                            <m:fPr>
                              <m:ctrlPr>
                                <a:rPr lang="en-GB" sz="2400" i="1">
                                  <a:latin typeface="Cambria Math" panose="02040503050406030204" pitchFamily="18" charset="0"/>
                                </a:rPr>
                              </m:ctrlPr>
                            </m:fPr>
                            <m:num>
                              <m:sSup>
                                <m:sSupPr>
                                  <m:ctrlPr>
                                    <a:rPr lang="en-GB" sz="2400" i="1">
                                      <a:latin typeface="Cambria Math" panose="02040503050406030204" pitchFamily="18" charset="0"/>
                                    </a:rPr>
                                  </m:ctrlPr>
                                </m:sSupPr>
                                <m:e>
                                  <m:d>
                                    <m:dPr>
                                      <m:ctrlPr>
                                        <a:rPr lang="en-GB" sz="2400" i="1">
                                          <a:latin typeface="Cambria Math" panose="02040503050406030204" pitchFamily="18" charset="0"/>
                                        </a:rPr>
                                      </m:ctrlPr>
                                    </m:dPr>
                                    <m:e>
                                      <m:r>
                                        <a:rPr lang="en-IN" sz="2400" i="1">
                                          <a:latin typeface="Cambria Math"/>
                                        </a:rPr>
                                        <m:t>𝑂</m:t>
                                      </m:r>
                                      <m:r>
                                        <a:rPr lang="en-IN" sz="2400" i="1">
                                          <a:latin typeface="Cambria Math"/>
                                        </a:rPr>
                                        <m:t>−</m:t>
                                      </m:r>
                                      <m:r>
                                        <a:rPr lang="en-IN" sz="2400" i="1">
                                          <a:latin typeface="Cambria Math"/>
                                        </a:rPr>
                                        <m:t>𝐸</m:t>
                                      </m:r>
                                    </m:e>
                                  </m:d>
                                </m:e>
                                <m:sup>
                                  <m:r>
                                    <a:rPr lang="en-IN" sz="2400" i="1">
                                      <a:latin typeface="Cambria Math"/>
                                    </a:rPr>
                                    <m:t>2</m:t>
                                  </m:r>
                                </m:sup>
                              </m:sSup>
                            </m:num>
                            <m:den>
                              <m:r>
                                <a:rPr lang="en-IN" sz="2400" i="1">
                                  <a:latin typeface="Cambria Math"/>
                                </a:rPr>
                                <m:t>𝐸</m:t>
                              </m:r>
                            </m:den>
                          </m:f>
                        </m:e>
                      </m:nary>
                    </m:oMath>
                  </m:oMathPara>
                </a14:m>
                <a:endParaRPr lang="en-GB" sz="2400" dirty="0"/>
              </a:p>
              <a:p>
                <a:pPr marL="0" indent="0">
                  <a:buNone/>
                </a:pPr>
                <a:r>
                  <a:rPr lang="en-IN" sz="2400" i="1" dirty="0"/>
                  <a:t>O</a:t>
                </a:r>
                <a:r>
                  <a:rPr lang="en-IN" sz="2400" dirty="0"/>
                  <a:t> = Observed (actual) frequency</a:t>
                </a:r>
                <a:endParaRPr lang="en-GB" sz="2400" dirty="0"/>
              </a:p>
              <a:p>
                <a:pPr marL="0" indent="0">
                  <a:buNone/>
                </a:pPr>
                <a:r>
                  <a:rPr lang="en-IN" sz="2400" i="1" dirty="0"/>
                  <a:t>E</a:t>
                </a:r>
                <a:r>
                  <a:rPr lang="en-IN" sz="2400" dirty="0"/>
                  <a:t> = Expected frequency</a:t>
                </a:r>
                <a:endParaRPr lang="en-GB" sz="2400" dirty="0"/>
              </a:p>
              <a:p>
                <a:pPr marL="0" indent="0">
                  <a:buNone/>
                </a:pPr>
                <a:endParaRPr lang="en-IN"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95536" y="260648"/>
                <a:ext cx="8229600" cy="5865515"/>
              </a:xfrm>
              <a:blipFill rotWithShape="1">
                <a:blip r:embed="rId2"/>
                <a:stretch>
                  <a:fillRect l="-1185" t="-832"/>
                </a:stretch>
              </a:blipFill>
            </p:spPr>
            <p:txBody>
              <a:bodyPr/>
              <a:lstStyle/>
              <a:p>
                <a:r>
                  <a:rPr lang="en-GB">
                    <a:noFill/>
                  </a:rPr>
                  <a:t> </a:t>
                </a:r>
              </a:p>
            </p:txBody>
          </p:sp>
        </mc:Fallback>
      </mc:AlternateContent>
    </p:spTree>
    <p:extLst>
      <p:ext uri="{BB962C8B-B14F-4D97-AF65-F5344CB8AC3E}">
        <p14:creationId xmlns:p14="http://schemas.microsoft.com/office/powerpoint/2010/main" val="811930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l="31161" t="19769" r="31316" b="26436"/>
          <a:stretch>
            <a:fillRect/>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912391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836712"/>
          </a:xfrm>
        </p:spPr>
        <p:txBody>
          <a:bodyPr/>
          <a:lstStyle/>
          <a:p>
            <a:r>
              <a:rPr lang="en-IN" dirty="0"/>
              <a:t>Cross Tabulation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02199055"/>
              </p:ext>
            </p:extLst>
          </p:nvPr>
        </p:nvGraphicFramePr>
        <p:xfrm>
          <a:off x="467543" y="836711"/>
          <a:ext cx="8424936" cy="5328593"/>
        </p:xfrm>
        <a:graphic>
          <a:graphicData uri="http://schemas.openxmlformats.org/drawingml/2006/table">
            <a:tbl>
              <a:tblPr>
                <a:tableStyleId>{5C22544A-7EE6-4342-B048-85BDC9FD1C3A}</a:tableStyleId>
              </a:tblPr>
              <a:tblGrid>
                <a:gridCol w="894683">
                  <a:extLst>
                    <a:ext uri="{9D8B030D-6E8A-4147-A177-3AD203B41FA5}">
                      <a16:colId xmlns:a16="http://schemas.microsoft.com/office/drawing/2014/main" val="20000"/>
                    </a:ext>
                  </a:extLst>
                </a:gridCol>
                <a:gridCol w="1841622">
                  <a:extLst>
                    <a:ext uri="{9D8B030D-6E8A-4147-A177-3AD203B41FA5}">
                      <a16:colId xmlns:a16="http://schemas.microsoft.com/office/drawing/2014/main" val="20001"/>
                    </a:ext>
                  </a:extLst>
                </a:gridCol>
                <a:gridCol w="750456">
                  <a:extLst>
                    <a:ext uri="{9D8B030D-6E8A-4147-A177-3AD203B41FA5}">
                      <a16:colId xmlns:a16="http://schemas.microsoft.com/office/drawing/2014/main" val="20002"/>
                    </a:ext>
                  </a:extLst>
                </a:gridCol>
                <a:gridCol w="1032100">
                  <a:extLst>
                    <a:ext uri="{9D8B030D-6E8A-4147-A177-3AD203B41FA5}">
                      <a16:colId xmlns:a16="http://schemas.microsoft.com/office/drawing/2014/main" val="20003"/>
                    </a:ext>
                  </a:extLst>
                </a:gridCol>
                <a:gridCol w="1032100">
                  <a:extLst>
                    <a:ext uri="{9D8B030D-6E8A-4147-A177-3AD203B41FA5}">
                      <a16:colId xmlns:a16="http://schemas.microsoft.com/office/drawing/2014/main" val="20004"/>
                    </a:ext>
                  </a:extLst>
                </a:gridCol>
                <a:gridCol w="1065165">
                  <a:extLst>
                    <a:ext uri="{9D8B030D-6E8A-4147-A177-3AD203B41FA5}">
                      <a16:colId xmlns:a16="http://schemas.microsoft.com/office/drawing/2014/main" val="20005"/>
                    </a:ext>
                  </a:extLst>
                </a:gridCol>
                <a:gridCol w="1065165">
                  <a:extLst>
                    <a:ext uri="{9D8B030D-6E8A-4147-A177-3AD203B41FA5}">
                      <a16:colId xmlns:a16="http://schemas.microsoft.com/office/drawing/2014/main" val="20006"/>
                    </a:ext>
                  </a:extLst>
                </a:gridCol>
                <a:gridCol w="743645">
                  <a:extLst>
                    <a:ext uri="{9D8B030D-6E8A-4147-A177-3AD203B41FA5}">
                      <a16:colId xmlns:a16="http://schemas.microsoft.com/office/drawing/2014/main" val="20007"/>
                    </a:ext>
                  </a:extLst>
                </a:gridCol>
              </a:tblGrid>
              <a:tr h="359172">
                <a:tc gridSpan="8">
                  <a:txBody>
                    <a:bodyPr/>
                    <a:lstStyle/>
                    <a:p>
                      <a:pPr marL="38100" marR="38100" algn="ctr">
                        <a:lnSpc>
                          <a:spcPts val="1600"/>
                        </a:lnSpc>
                        <a:spcAft>
                          <a:spcPts val="0"/>
                        </a:spcAft>
                      </a:pPr>
                      <a:r>
                        <a:rPr lang="en-IN" sz="2000" dirty="0" err="1">
                          <a:effectLst/>
                          <a:latin typeface="Times New Roman" pitchFamily="18" charset="0"/>
                          <a:cs typeface="Times New Roman" pitchFamily="18" charset="0"/>
                        </a:rPr>
                        <a:t>reinc</a:t>
                      </a:r>
                      <a:r>
                        <a:rPr lang="en-IN" sz="2000" dirty="0">
                          <a:effectLst/>
                          <a:latin typeface="Times New Roman" pitchFamily="18" charset="0"/>
                          <a:cs typeface="Times New Roman" pitchFamily="18" charset="0"/>
                        </a:rPr>
                        <a:t> * </a:t>
                      </a:r>
                      <a:r>
                        <a:rPr lang="en-IN" sz="2000" dirty="0" err="1">
                          <a:effectLst/>
                          <a:latin typeface="Times New Roman" pitchFamily="18" charset="0"/>
                          <a:cs typeface="Times New Roman" pitchFamily="18" charset="0"/>
                        </a:rPr>
                        <a:t>retotsa</a:t>
                      </a:r>
                      <a:r>
                        <a:rPr lang="en-IN" sz="2000" dirty="0">
                          <a:effectLst/>
                          <a:latin typeface="Times New Roman" pitchFamily="18" charset="0"/>
                          <a:cs typeface="Times New Roman" pitchFamily="18" charset="0"/>
                        </a:rPr>
                        <a:t> </a:t>
                      </a:r>
                      <a:r>
                        <a:rPr lang="en-IN" sz="2000" dirty="0" err="1">
                          <a:effectLst/>
                          <a:latin typeface="Times New Roman" pitchFamily="18" charset="0"/>
                          <a:cs typeface="Times New Roman" pitchFamily="18" charset="0"/>
                        </a:rPr>
                        <a:t>Crosstabulation</a:t>
                      </a:r>
                      <a:endParaRPr lang="en-IN" sz="2000" dirty="0">
                        <a:effectLst/>
                        <a:latin typeface="Times New Roman" pitchFamily="18" charset="0"/>
                        <a:ea typeface="Calibri"/>
                        <a:cs typeface="Times New Roman" pitchFamily="18" charset="0"/>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0"/>
                  </a:ext>
                </a:extLst>
              </a:tr>
              <a:tr h="359172">
                <a:tc rowSpan="2" gridSpan="2">
                  <a:txBody>
                    <a:bodyPr/>
                    <a:lstStyle/>
                    <a:p>
                      <a:pPr algn="ctr">
                        <a:lnSpc>
                          <a:spcPct val="115000"/>
                        </a:lnSpc>
                        <a:spcAft>
                          <a:spcPts val="0"/>
                        </a:spcAft>
                      </a:pPr>
                      <a:r>
                        <a:rPr lang="en-IN" sz="2000" dirty="0">
                          <a:effectLst/>
                          <a:latin typeface="Times New Roman" pitchFamily="18" charset="0"/>
                          <a:cs typeface="Times New Roman" pitchFamily="18" charset="0"/>
                        </a:rPr>
                        <a:t> </a:t>
                      </a:r>
                      <a:endParaRPr lang="en-IN" sz="2000" dirty="0">
                        <a:effectLst/>
                        <a:latin typeface="Times New Roman" pitchFamily="18" charset="0"/>
                        <a:ea typeface="Calibri"/>
                        <a:cs typeface="Times New Roman" pitchFamily="18" charset="0"/>
                      </a:endParaRPr>
                    </a:p>
                  </a:txBody>
                  <a:tcPr marL="0" marR="0" marT="0" marB="0" anchor="ctr"/>
                </a:tc>
                <a:tc rowSpan="2" hMerge="1">
                  <a:txBody>
                    <a:bodyPr/>
                    <a:lstStyle/>
                    <a:p>
                      <a:endParaRPr lang="en-IN"/>
                    </a:p>
                  </a:txBody>
                  <a:tcPr/>
                </a:tc>
                <a:tc gridSpan="5">
                  <a:txBody>
                    <a:bodyPr/>
                    <a:lstStyle/>
                    <a:p>
                      <a:pPr marL="38100" marR="38100" algn="ctr">
                        <a:lnSpc>
                          <a:spcPts val="1600"/>
                        </a:lnSpc>
                        <a:spcAft>
                          <a:spcPts val="0"/>
                        </a:spcAft>
                      </a:pPr>
                      <a:r>
                        <a:rPr lang="en-IN" sz="2000" dirty="0" err="1">
                          <a:effectLst/>
                          <a:latin typeface="Times New Roman" pitchFamily="18" charset="0"/>
                          <a:cs typeface="Times New Roman" pitchFamily="18" charset="0"/>
                        </a:rPr>
                        <a:t>retotsa</a:t>
                      </a:r>
                      <a:endParaRPr lang="en-IN" sz="2000" dirty="0">
                        <a:effectLst/>
                        <a:latin typeface="Times New Roman" pitchFamily="18" charset="0"/>
                        <a:ea typeface="Calibri"/>
                        <a:cs typeface="Times New Roman" pitchFamily="18" charset="0"/>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rowSpan="2">
                  <a:txBody>
                    <a:bodyPr/>
                    <a:lstStyle/>
                    <a:p>
                      <a:pPr marL="38100" marR="38100" algn="ctr">
                        <a:lnSpc>
                          <a:spcPts val="1600"/>
                        </a:lnSpc>
                        <a:spcAft>
                          <a:spcPts val="0"/>
                        </a:spcAft>
                      </a:pPr>
                      <a:r>
                        <a:rPr lang="en-IN" sz="2000">
                          <a:effectLst/>
                          <a:latin typeface="Times New Roman" pitchFamily="18" charset="0"/>
                          <a:cs typeface="Times New Roman" pitchFamily="18" charset="0"/>
                        </a:rPr>
                        <a:t>Total</a:t>
                      </a:r>
                      <a:endParaRPr lang="en-IN" sz="20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1"/>
                  </a:ext>
                </a:extLst>
              </a:tr>
              <a:tr h="718344">
                <a:tc gridSpan="2" vMerge="1">
                  <a:txBody>
                    <a:bodyPr/>
                    <a:lstStyle/>
                    <a:p>
                      <a:endParaRPr lang="en-IN"/>
                    </a:p>
                  </a:txBody>
                  <a:tcPr/>
                </a:tc>
                <a:tc hMerge="1" vMerge="1">
                  <a:txBody>
                    <a:bodyPr/>
                    <a:lstStyle/>
                    <a:p>
                      <a:endParaRPr lang="en-IN"/>
                    </a:p>
                  </a:txBody>
                  <a:tcPr/>
                </a:tc>
                <a:tc>
                  <a:txBody>
                    <a:bodyPr/>
                    <a:lstStyle/>
                    <a:p>
                      <a:pPr marL="38100" marR="38100" algn="ctr">
                        <a:lnSpc>
                          <a:spcPts val="1600"/>
                        </a:lnSpc>
                        <a:spcAft>
                          <a:spcPts val="0"/>
                        </a:spcAft>
                      </a:pPr>
                      <a:r>
                        <a:rPr lang="en-IN" sz="2000" dirty="0" err="1">
                          <a:effectLst/>
                          <a:latin typeface="Times New Roman" pitchFamily="18" charset="0"/>
                          <a:cs typeface="Times New Roman" pitchFamily="18" charset="0"/>
                        </a:rPr>
                        <a:t>upto</a:t>
                      </a:r>
                      <a:r>
                        <a:rPr lang="en-IN" sz="2000" dirty="0">
                          <a:effectLst/>
                          <a:latin typeface="Times New Roman" pitchFamily="18" charset="0"/>
                          <a:cs typeface="Times New Roman" pitchFamily="18" charset="0"/>
                        </a:rPr>
                        <a:t> 5000</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5001-10000</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10001-15000</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15001-20000</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20001 and above</a:t>
                      </a:r>
                      <a:endParaRPr lang="en-IN" sz="2000">
                        <a:effectLst/>
                        <a:latin typeface="Times New Roman" pitchFamily="18" charset="0"/>
                        <a:ea typeface="Calibri"/>
                        <a:cs typeface="Times New Roman" pitchFamily="18" charset="0"/>
                      </a:endParaRPr>
                    </a:p>
                  </a:txBody>
                  <a:tcPr marL="0" marR="0" marT="0" marB="0" anchor="ctr"/>
                </a:tc>
                <a:tc vMerge="1">
                  <a:txBody>
                    <a:bodyPr/>
                    <a:lstStyle/>
                    <a:p>
                      <a:endParaRPr lang="en-IN"/>
                    </a:p>
                  </a:txBody>
                  <a:tcPr/>
                </a:tc>
                <a:extLst>
                  <a:ext uri="{0D108BD9-81ED-4DB2-BD59-A6C34878D82A}">
                    <a16:rowId xmlns:a16="http://schemas.microsoft.com/office/drawing/2014/main" val="10002"/>
                  </a:ext>
                </a:extLst>
              </a:tr>
              <a:tr h="467531">
                <a:tc rowSpan="5">
                  <a:txBody>
                    <a:bodyPr/>
                    <a:lstStyle/>
                    <a:p>
                      <a:pPr marL="38100" marR="38100" algn="ctr">
                        <a:lnSpc>
                          <a:spcPts val="1600"/>
                        </a:lnSpc>
                        <a:spcAft>
                          <a:spcPts val="0"/>
                        </a:spcAft>
                      </a:pPr>
                      <a:r>
                        <a:rPr lang="en-IN" sz="2000">
                          <a:effectLst/>
                          <a:latin typeface="Times New Roman" pitchFamily="18" charset="0"/>
                          <a:cs typeface="Times New Roman" pitchFamily="18" charset="0"/>
                        </a:rPr>
                        <a:t>reinc</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err="1">
                          <a:effectLst/>
                          <a:latin typeface="Times New Roman" pitchFamily="18" charset="0"/>
                          <a:cs typeface="Times New Roman" pitchFamily="18" charset="0"/>
                        </a:rPr>
                        <a:t>upto</a:t>
                      </a:r>
                      <a:r>
                        <a:rPr lang="en-IN" sz="2000" dirty="0">
                          <a:effectLst/>
                          <a:latin typeface="Times New Roman" pitchFamily="18" charset="0"/>
                          <a:cs typeface="Times New Roman" pitchFamily="18" charset="0"/>
                        </a:rPr>
                        <a:t> 20000</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67</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42</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13</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2</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0</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124</a:t>
                      </a:r>
                      <a:endParaRPr lang="en-IN" sz="20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3"/>
                  </a:ext>
                </a:extLst>
              </a:tr>
              <a:tr h="718344">
                <a:tc vMerge="1">
                  <a:txBody>
                    <a:bodyPr/>
                    <a:lstStyle/>
                    <a:p>
                      <a:endParaRPr lang="en-IN"/>
                    </a:p>
                  </a:txBody>
                  <a:tcP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20001-30000</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89</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80</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42</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6</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2</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219</a:t>
                      </a:r>
                      <a:endParaRPr lang="en-IN" sz="20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4"/>
                  </a:ext>
                </a:extLst>
              </a:tr>
              <a:tr h="718344">
                <a:tc vMerge="1">
                  <a:txBody>
                    <a:bodyPr/>
                    <a:lstStyle/>
                    <a:p>
                      <a:endParaRPr lang="en-IN"/>
                    </a:p>
                  </a:txBody>
                  <a:tcP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30001-40000</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25</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32</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26</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15</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5</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103</a:t>
                      </a:r>
                      <a:endParaRPr lang="en-IN" sz="20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5"/>
                  </a:ext>
                </a:extLst>
              </a:tr>
              <a:tr h="718344">
                <a:tc vMerge="1">
                  <a:txBody>
                    <a:bodyPr/>
                    <a:lstStyle/>
                    <a:p>
                      <a:endParaRPr lang="en-IN"/>
                    </a:p>
                  </a:txBody>
                  <a:tcP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40001-50000</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8</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21</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10</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11</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4</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54</a:t>
                      </a:r>
                      <a:endParaRPr lang="en-IN" sz="20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6"/>
                  </a:ext>
                </a:extLst>
              </a:tr>
              <a:tr h="718344">
                <a:tc vMerge="1">
                  <a:txBody>
                    <a:bodyPr/>
                    <a:lstStyle/>
                    <a:p>
                      <a:endParaRPr lang="en-IN"/>
                    </a:p>
                  </a:txBody>
                  <a:tcP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50001 and above</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7</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9</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19</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7</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10</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52</a:t>
                      </a:r>
                      <a:endParaRPr lang="en-IN" sz="20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7"/>
                  </a:ext>
                </a:extLst>
              </a:tr>
              <a:tr h="550998">
                <a:tc gridSpan="2">
                  <a:txBody>
                    <a:bodyPr/>
                    <a:lstStyle/>
                    <a:p>
                      <a:pPr marL="38100" marR="38100" algn="ctr">
                        <a:lnSpc>
                          <a:spcPts val="1600"/>
                        </a:lnSpc>
                        <a:spcAft>
                          <a:spcPts val="0"/>
                        </a:spcAft>
                      </a:pPr>
                      <a:r>
                        <a:rPr lang="en-IN" sz="2000">
                          <a:effectLst/>
                          <a:latin typeface="Times New Roman" pitchFamily="18" charset="0"/>
                          <a:cs typeface="Times New Roman" pitchFamily="18" charset="0"/>
                        </a:rPr>
                        <a:t>Total</a:t>
                      </a:r>
                      <a:endParaRPr lang="en-IN" sz="2000">
                        <a:effectLst/>
                        <a:latin typeface="Times New Roman" pitchFamily="18" charset="0"/>
                        <a:ea typeface="Calibri"/>
                        <a:cs typeface="Times New Roman" pitchFamily="18" charset="0"/>
                      </a:endParaRPr>
                    </a:p>
                  </a:txBody>
                  <a:tcPr marL="0" marR="0" marT="0" marB="0" anchor="ctr"/>
                </a:tc>
                <a:tc hMerge="1">
                  <a:txBody>
                    <a:bodyPr/>
                    <a:lstStyle/>
                    <a:p>
                      <a:endParaRPr lang="en-IN"/>
                    </a:p>
                  </a:txBody>
                  <a:tcP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196</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184</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110</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41</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21</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552</a:t>
                      </a:r>
                      <a:endParaRPr lang="en-IN" sz="2000" dirty="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734108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399"/>
            <a:ext cx="8229600" cy="1080120"/>
          </a:xfrm>
        </p:spPr>
        <p:txBody>
          <a:bodyPr/>
          <a:lstStyle/>
          <a:p>
            <a:r>
              <a:rPr lang="en-IN" dirty="0"/>
              <a:t>Chi-Square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21084204"/>
              </p:ext>
            </p:extLst>
          </p:nvPr>
        </p:nvGraphicFramePr>
        <p:xfrm>
          <a:off x="1079612" y="650075"/>
          <a:ext cx="6768752" cy="3933881"/>
        </p:xfrm>
        <a:graphic>
          <a:graphicData uri="http://schemas.openxmlformats.org/drawingml/2006/table">
            <a:tbl>
              <a:tblPr>
                <a:tableStyleId>{5C22544A-7EE6-4342-B048-85BDC9FD1C3A}</a:tableStyleId>
              </a:tblPr>
              <a:tblGrid>
                <a:gridCol w="2756144">
                  <a:extLst>
                    <a:ext uri="{9D8B030D-6E8A-4147-A177-3AD203B41FA5}">
                      <a16:colId xmlns:a16="http://schemas.microsoft.com/office/drawing/2014/main" val="20000"/>
                    </a:ext>
                  </a:extLst>
                </a:gridCol>
                <a:gridCol w="1206023">
                  <a:extLst>
                    <a:ext uri="{9D8B030D-6E8A-4147-A177-3AD203B41FA5}">
                      <a16:colId xmlns:a16="http://schemas.microsoft.com/office/drawing/2014/main" val="20001"/>
                    </a:ext>
                  </a:extLst>
                </a:gridCol>
                <a:gridCol w="1153345">
                  <a:extLst>
                    <a:ext uri="{9D8B030D-6E8A-4147-A177-3AD203B41FA5}">
                      <a16:colId xmlns:a16="http://schemas.microsoft.com/office/drawing/2014/main" val="20002"/>
                    </a:ext>
                  </a:extLst>
                </a:gridCol>
                <a:gridCol w="1653240">
                  <a:extLst>
                    <a:ext uri="{9D8B030D-6E8A-4147-A177-3AD203B41FA5}">
                      <a16:colId xmlns:a16="http://schemas.microsoft.com/office/drawing/2014/main" val="20003"/>
                    </a:ext>
                  </a:extLst>
                </a:gridCol>
              </a:tblGrid>
              <a:tr h="429946">
                <a:tc gridSpan="4">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Chi-Square Tests</a:t>
                      </a:r>
                      <a:endParaRPr lang="en-IN" sz="2000" dirty="0">
                        <a:effectLst/>
                        <a:latin typeface="Times New Roman" pitchFamily="18" charset="0"/>
                        <a:ea typeface="Calibri"/>
                        <a:cs typeface="Times New Roman" pitchFamily="18" charset="0"/>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0"/>
                  </a:ext>
                </a:extLst>
              </a:tr>
              <a:tr h="794191">
                <a:tc>
                  <a:txBody>
                    <a:bodyPr/>
                    <a:lstStyle/>
                    <a:p>
                      <a:pPr algn="ctr">
                        <a:lnSpc>
                          <a:spcPct val="115000"/>
                        </a:lnSpc>
                        <a:spcAft>
                          <a:spcPts val="0"/>
                        </a:spcAft>
                      </a:pPr>
                      <a:r>
                        <a:rPr lang="en-IN" sz="2000" dirty="0">
                          <a:effectLst/>
                          <a:latin typeface="Times New Roman" pitchFamily="18" charset="0"/>
                          <a:cs typeface="Times New Roman" pitchFamily="18" charset="0"/>
                        </a:rPr>
                        <a:t> </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Value</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df</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Asymptotic Significance (2-sided)</a:t>
                      </a:r>
                      <a:endParaRPr lang="en-IN" sz="20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1"/>
                  </a:ext>
                </a:extLst>
              </a:tr>
              <a:tr h="429946">
                <a:tc>
                  <a:txBody>
                    <a:bodyPr/>
                    <a:lstStyle/>
                    <a:p>
                      <a:pPr marL="38100" marR="38100" algn="ctr">
                        <a:lnSpc>
                          <a:spcPts val="1600"/>
                        </a:lnSpc>
                        <a:spcAft>
                          <a:spcPts val="0"/>
                        </a:spcAft>
                      </a:pPr>
                      <a:r>
                        <a:rPr lang="en-IN" sz="2000">
                          <a:effectLst/>
                          <a:latin typeface="Times New Roman" pitchFamily="18" charset="0"/>
                          <a:cs typeface="Times New Roman" pitchFamily="18" charset="0"/>
                        </a:rPr>
                        <a:t>Pearson Chi-Square</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128.683</a:t>
                      </a:r>
                      <a:r>
                        <a:rPr lang="en-IN" sz="2000" baseline="30000" dirty="0">
                          <a:effectLst/>
                          <a:latin typeface="Times New Roman" pitchFamily="18" charset="0"/>
                          <a:cs typeface="Times New Roman" pitchFamily="18" charset="0"/>
                        </a:rPr>
                        <a:t>a</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16</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.000</a:t>
                      </a:r>
                      <a:endParaRPr lang="en-IN" sz="20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2"/>
                  </a:ext>
                </a:extLst>
              </a:tr>
              <a:tr h="429946">
                <a:tc>
                  <a:txBody>
                    <a:bodyPr/>
                    <a:lstStyle/>
                    <a:p>
                      <a:pPr marL="38100" marR="38100" algn="ctr">
                        <a:lnSpc>
                          <a:spcPts val="1600"/>
                        </a:lnSpc>
                        <a:spcAft>
                          <a:spcPts val="0"/>
                        </a:spcAft>
                      </a:pPr>
                      <a:r>
                        <a:rPr lang="en-IN" sz="2000">
                          <a:effectLst/>
                          <a:latin typeface="Times New Roman" pitchFamily="18" charset="0"/>
                          <a:cs typeface="Times New Roman" pitchFamily="18" charset="0"/>
                        </a:rPr>
                        <a:t>Likelihood Ratio</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120.928</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16</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.000</a:t>
                      </a:r>
                      <a:endParaRPr lang="en-IN" sz="20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3"/>
                  </a:ext>
                </a:extLst>
              </a:tr>
              <a:tr h="470801">
                <a:tc>
                  <a:txBody>
                    <a:bodyPr/>
                    <a:lstStyle/>
                    <a:p>
                      <a:pPr marL="38100" marR="38100" algn="ctr">
                        <a:lnSpc>
                          <a:spcPts val="1600"/>
                        </a:lnSpc>
                        <a:spcAft>
                          <a:spcPts val="0"/>
                        </a:spcAft>
                      </a:pPr>
                      <a:r>
                        <a:rPr lang="en-IN" sz="2000">
                          <a:effectLst/>
                          <a:latin typeface="Times New Roman" pitchFamily="18" charset="0"/>
                          <a:cs typeface="Times New Roman" pitchFamily="18" charset="0"/>
                        </a:rPr>
                        <a:t>Linear-by-Linear Association</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100.919</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1</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.000</a:t>
                      </a:r>
                      <a:endParaRPr lang="en-IN" sz="20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4"/>
                  </a:ext>
                </a:extLst>
              </a:tr>
              <a:tr h="519159">
                <a:tc>
                  <a:txBody>
                    <a:bodyPr/>
                    <a:lstStyle/>
                    <a:p>
                      <a:pPr marL="38100" marR="38100" algn="ctr">
                        <a:lnSpc>
                          <a:spcPts val="1600"/>
                        </a:lnSpc>
                        <a:spcAft>
                          <a:spcPts val="0"/>
                        </a:spcAft>
                      </a:pPr>
                      <a:r>
                        <a:rPr lang="en-IN" sz="2000">
                          <a:effectLst/>
                          <a:latin typeface="Times New Roman" pitchFamily="18" charset="0"/>
                          <a:cs typeface="Times New Roman" pitchFamily="18" charset="0"/>
                        </a:rPr>
                        <a:t>N of Valid Cases</a:t>
                      </a:r>
                      <a:endParaRPr lang="en-IN" sz="2000">
                        <a:effectLst/>
                        <a:latin typeface="Times New Roman" pitchFamily="18" charset="0"/>
                        <a:ea typeface="Calibri"/>
                        <a:cs typeface="Times New Roman" pitchFamily="18" charset="0"/>
                      </a:endParaRPr>
                    </a:p>
                  </a:txBody>
                  <a:tcPr marL="0" marR="0" marT="0" marB="0" anchor="ctr"/>
                </a:tc>
                <a:tc>
                  <a:txBody>
                    <a:bodyPr/>
                    <a:lstStyle/>
                    <a:p>
                      <a:pPr marL="38100" marR="38100" algn="ctr">
                        <a:lnSpc>
                          <a:spcPts val="1600"/>
                        </a:lnSpc>
                        <a:spcAft>
                          <a:spcPts val="0"/>
                        </a:spcAft>
                      </a:pPr>
                      <a:r>
                        <a:rPr lang="en-IN" sz="2000">
                          <a:effectLst/>
                          <a:latin typeface="Times New Roman" pitchFamily="18" charset="0"/>
                          <a:cs typeface="Times New Roman" pitchFamily="18" charset="0"/>
                        </a:rPr>
                        <a:t>552</a:t>
                      </a:r>
                      <a:endParaRPr lang="en-IN" sz="2000">
                        <a:effectLst/>
                        <a:latin typeface="Times New Roman" pitchFamily="18" charset="0"/>
                        <a:ea typeface="Calibri"/>
                        <a:cs typeface="Times New Roman" pitchFamily="18" charset="0"/>
                      </a:endParaRPr>
                    </a:p>
                  </a:txBody>
                  <a:tcPr marL="0" marR="0" marT="0" marB="0" anchor="ctr"/>
                </a:tc>
                <a:tc>
                  <a:txBody>
                    <a:bodyPr/>
                    <a:lstStyle/>
                    <a:p>
                      <a:pPr algn="ctr">
                        <a:lnSpc>
                          <a:spcPct val="115000"/>
                        </a:lnSpc>
                        <a:spcAft>
                          <a:spcPts val="0"/>
                        </a:spcAft>
                      </a:pPr>
                      <a:r>
                        <a:rPr lang="en-IN" sz="2000" dirty="0">
                          <a:effectLst/>
                          <a:latin typeface="Times New Roman" pitchFamily="18" charset="0"/>
                          <a:cs typeface="Times New Roman" pitchFamily="18" charset="0"/>
                        </a:rPr>
                        <a:t> </a:t>
                      </a:r>
                      <a:endParaRPr lang="en-IN" sz="2000" dirty="0">
                        <a:effectLst/>
                        <a:latin typeface="Times New Roman" pitchFamily="18" charset="0"/>
                        <a:ea typeface="Calibri"/>
                        <a:cs typeface="Times New Roman" pitchFamily="18" charset="0"/>
                      </a:endParaRPr>
                    </a:p>
                  </a:txBody>
                  <a:tcPr marL="0" marR="0" marT="0" marB="0" anchor="ctr"/>
                </a:tc>
                <a:tc>
                  <a:txBody>
                    <a:bodyPr/>
                    <a:lstStyle/>
                    <a:p>
                      <a:pPr algn="ctr">
                        <a:lnSpc>
                          <a:spcPct val="115000"/>
                        </a:lnSpc>
                        <a:spcAft>
                          <a:spcPts val="0"/>
                        </a:spcAft>
                      </a:pPr>
                      <a:r>
                        <a:rPr lang="en-IN" sz="2000">
                          <a:effectLst/>
                          <a:latin typeface="Times New Roman" pitchFamily="18" charset="0"/>
                          <a:cs typeface="Times New Roman" pitchFamily="18" charset="0"/>
                        </a:rPr>
                        <a:t> </a:t>
                      </a:r>
                      <a:endParaRPr lang="en-IN" sz="2000">
                        <a:effectLst/>
                        <a:latin typeface="Times New Roman" pitchFamily="18" charset="0"/>
                        <a:ea typeface="Calibri"/>
                        <a:cs typeface="Times New Roman" pitchFamily="18" charset="0"/>
                      </a:endParaRPr>
                    </a:p>
                  </a:txBody>
                  <a:tcPr marL="0" marR="0" marT="0" marB="0" anchor="ctr"/>
                </a:tc>
                <a:extLst>
                  <a:ext uri="{0D108BD9-81ED-4DB2-BD59-A6C34878D82A}">
                    <a16:rowId xmlns:a16="http://schemas.microsoft.com/office/drawing/2014/main" val="10005"/>
                  </a:ext>
                </a:extLst>
              </a:tr>
              <a:tr h="859892">
                <a:tc gridSpan="4">
                  <a:txBody>
                    <a:bodyPr/>
                    <a:lstStyle/>
                    <a:p>
                      <a:pPr marL="38100" marR="38100" algn="ctr">
                        <a:lnSpc>
                          <a:spcPts val="1600"/>
                        </a:lnSpc>
                        <a:spcAft>
                          <a:spcPts val="0"/>
                        </a:spcAft>
                      </a:pPr>
                      <a:r>
                        <a:rPr lang="en-IN" sz="2000" dirty="0">
                          <a:effectLst/>
                          <a:latin typeface="Times New Roman" pitchFamily="18" charset="0"/>
                          <a:cs typeface="Times New Roman" pitchFamily="18" charset="0"/>
                        </a:rPr>
                        <a:t>a. 6 cells (24.0%) have expected count less than 5. The minimum expected count is 1.98.</a:t>
                      </a:r>
                      <a:endParaRPr lang="en-IN" sz="2000" dirty="0">
                        <a:effectLst/>
                        <a:latin typeface="Times New Roman" pitchFamily="18" charset="0"/>
                        <a:ea typeface="Calibri"/>
                        <a:cs typeface="Times New Roman" pitchFamily="18" charset="0"/>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6"/>
                  </a:ext>
                </a:extLst>
              </a:tr>
            </a:tbl>
          </a:graphicData>
        </a:graphic>
      </p:graphicFrame>
      <p:sp>
        <p:nvSpPr>
          <p:cNvPr id="3" name="Rectangle 2"/>
          <p:cNvSpPr/>
          <p:nvPr/>
        </p:nvSpPr>
        <p:spPr>
          <a:xfrm>
            <a:off x="539552" y="4581128"/>
            <a:ext cx="7704856" cy="1908215"/>
          </a:xfrm>
          <a:prstGeom prst="rect">
            <a:avLst/>
          </a:prstGeom>
        </p:spPr>
        <p:txBody>
          <a:bodyPr wrap="square">
            <a:spAutoFit/>
          </a:bodyPr>
          <a:lstStyle/>
          <a:p>
            <a:pPr algn="just"/>
            <a:r>
              <a:rPr lang="en-IN" sz="2000" dirty="0"/>
              <a:t>The calculated value is 128.683and its significant value is 0.000 at degrees of freedom 16.</a:t>
            </a:r>
          </a:p>
          <a:p>
            <a:pPr algn="just"/>
            <a:r>
              <a:rPr lang="en-IN" sz="2000" dirty="0"/>
              <a:t>Since the significant value is less than 0.05 then reject null hypothesis and accept alternate hypothesis. Hence it is concluded that there is significant association between total income and total saving</a:t>
            </a:r>
            <a:r>
              <a:rPr lang="en-IN" dirty="0"/>
              <a:t>. </a:t>
            </a:r>
          </a:p>
          <a:p>
            <a:pPr algn="just"/>
            <a:r>
              <a:rPr lang="en-IN" dirty="0"/>
              <a:t>Hence savings depend on income</a:t>
            </a:r>
          </a:p>
        </p:txBody>
      </p:sp>
    </p:spTree>
    <p:extLst>
      <p:ext uri="{BB962C8B-B14F-4D97-AF65-F5344CB8AC3E}">
        <p14:creationId xmlns:p14="http://schemas.microsoft.com/office/powerpoint/2010/main" val="1945082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l="8730" t="37241" r="42845" b="6897"/>
          <a:stretch>
            <a:fillRect/>
          </a:stretch>
        </p:blipFill>
        <p:spPr bwMode="auto">
          <a:xfrm>
            <a:off x="90488" y="521003"/>
            <a:ext cx="8963025" cy="5815996"/>
          </a:xfrm>
          <a:prstGeom prst="rect">
            <a:avLst/>
          </a:prstGeom>
          <a:noFill/>
          <a:ln>
            <a:noFill/>
          </a:ln>
        </p:spPr>
      </p:pic>
    </p:spTree>
    <p:extLst>
      <p:ext uri="{BB962C8B-B14F-4D97-AF65-F5344CB8AC3E}">
        <p14:creationId xmlns:p14="http://schemas.microsoft.com/office/powerpoint/2010/main" val="304890833"/>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TotalTime>
  <Words>648</Words>
  <Application>Microsoft Office PowerPoint</Application>
  <PresentationFormat>On-screen Show (4:3)</PresentationFormat>
  <Paragraphs>307</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Cambria</vt:lpstr>
      <vt:lpstr>Cambria Math</vt:lpstr>
      <vt:lpstr>Times New Roman</vt:lpstr>
      <vt:lpstr>Theme1</vt:lpstr>
      <vt:lpstr>Chi-Square</vt:lpstr>
      <vt:lpstr>Purpose</vt:lpstr>
      <vt:lpstr>Test of Independence </vt:lpstr>
      <vt:lpstr>Hypothesis</vt:lpstr>
      <vt:lpstr>PowerPoint Presentation</vt:lpstr>
      <vt:lpstr>PowerPoint Presentation</vt:lpstr>
      <vt:lpstr>Cross Tabulation</vt:lpstr>
      <vt:lpstr>Chi-Square</vt:lpstr>
      <vt:lpstr>PowerPoint Presentation</vt:lpstr>
      <vt:lpstr>PowerPoint Presentation</vt:lpstr>
      <vt:lpstr>Post-hoc-Column %</vt:lpstr>
      <vt:lpstr>Post-hoc Adjusted Residual</vt:lpstr>
      <vt:lpstr>Correspondence Analysis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Chi-Square</dc:title>
  <dc:creator>kasilingam</dc:creator>
  <cp:lastModifiedBy>Ajay J</cp:lastModifiedBy>
  <cp:revision>23</cp:revision>
  <dcterms:created xsi:type="dcterms:W3CDTF">2020-07-02T16:12:24Z</dcterms:created>
  <dcterms:modified xsi:type="dcterms:W3CDTF">2024-11-18T11:34:07Z</dcterms:modified>
</cp:coreProperties>
</file>