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628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00018" y="2503106"/>
            <a:ext cx="2743962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EDEBE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EDEBE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EDEBE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EDEBE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09494" y="483234"/>
            <a:ext cx="4525010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EDEBE0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6257" y="1608137"/>
            <a:ext cx="8071485" cy="1489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Correlation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6257" y="4535487"/>
            <a:ext cx="778446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Sig</a:t>
            </a:r>
            <a:r>
              <a:rPr sz="32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value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32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0.000</a:t>
            </a:r>
            <a:r>
              <a:rPr sz="32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32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2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value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 is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0.811.</a:t>
            </a:r>
            <a:r>
              <a:rPr sz="32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3200" spc="-7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correlation value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is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0.811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relationship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is </a:t>
            </a:r>
            <a:r>
              <a:rPr sz="32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positive.</a:t>
            </a:r>
            <a:endParaRPr sz="32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65250" y="1694433"/>
          <a:ext cx="6625589" cy="27577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50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4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4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64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4352">
                <a:tc gridSpan="4">
                  <a:txBody>
                    <a:bodyPr/>
                    <a:lstStyle/>
                    <a:p>
                      <a:pPr marL="635" algn="ctr">
                        <a:lnSpc>
                          <a:spcPts val="1925"/>
                        </a:lnSpc>
                      </a:pPr>
                      <a:r>
                        <a:rPr sz="2000" b="1" spc="-1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Correlations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5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185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185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352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925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Pearson</a:t>
                      </a:r>
                      <a:r>
                        <a:rPr sz="2000" spc="-2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Correlation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92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925"/>
                        </a:lnSpc>
                      </a:pPr>
                      <a:r>
                        <a:rPr sz="2000" spc="-2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.811</a:t>
                      </a:r>
                      <a:r>
                        <a:rPr sz="2025" spc="-30" baseline="24691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**</a:t>
                      </a:r>
                      <a:endParaRPr sz="2025" baseline="2469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51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219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2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190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35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93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93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93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479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93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Pearson</a:t>
                      </a:r>
                      <a:r>
                        <a:rPr sz="2000" spc="-2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Correlation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930"/>
                        </a:lnSpc>
                      </a:pPr>
                      <a:r>
                        <a:rPr sz="2000" spc="-2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.811</a:t>
                      </a:r>
                      <a:r>
                        <a:rPr sz="2025" spc="-30" baseline="24691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**</a:t>
                      </a:r>
                      <a:endParaRPr sz="2025" baseline="2469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93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051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219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2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435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93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93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93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4352">
                <a:tc gridSpan="4">
                  <a:txBody>
                    <a:bodyPr/>
                    <a:lstStyle/>
                    <a:p>
                      <a:pPr algn="ctr">
                        <a:lnSpc>
                          <a:spcPts val="193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**.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Correlation</a:t>
                      </a:r>
                      <a:r>
                        <a:rPr sz="2000" spc="-2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is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significant</a:t>
                      </a:r>
                      <a:r>
                        <a:rPr sz="2000" spc="-2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at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the</a:t>
                      </a:r>
                      <a:r>
                        <a:rPr sz="2000" spc="-1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0.01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level 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32329" y="483234"/>
            <a:ext cx="487807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Types</a:t>
            </a:r>
            <a:r>
              <a:rPr spc="-30" dirty="0"/>
              <a:t> </a:t>
            </a:r>
            <a:r>
              <a:rPr dirty="0"/>
              <a:t>of</a:t>
            </a:r>
            <a:r>
              <a:rPr spc="-10" dirty="0"/>
              <a:t> Correlation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57" y="1511351"/>
            <a:ext cx="1820545" cy="119507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6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Positive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Negative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3292" y="483234"/>
            <a:ext cx="725360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What</a:t>
            </a:r>
            <a:r>
              <a:rPr spc="-35" dirty="0"/>
              <a:t> </a:t>
            </a:r>
            <a:r>
              <a:rPr dirty="0"/>
              <a:t>is</a:t>
            </a:r>
            <a:r>
              <a:rPr spc="5" dirty="0"/>
              <a:t> </a:t>
            </a:r>
            <a:r>
              <a:rPr spc="-5" dirty="0"/>
              <a:t>the</a:t>
            </a:r>
            <a:r>
              <a:rPr spc="5" dirty="0"/>
              <a:t> </a:t>
            </a:r>
            <a:r>
              <a:rPr spc="-10" dirty="0"/>
              <a:t>meaning</a:t>
            </a:r>
            <a:r>
              <a:rPr spc="10" dirty="0"/>
              <a:t> </a:t>
            </a:r>
            <a:r>
              <a:rPr dirty="0"/>
              <a:t>of</a:t>
            </a:r>
            <a:r>
              <a:rPr spc="-5" dirty="0"/>
              <a:t> </a:t>
            </a:r>
            <a:r>
              <a:rPr dirty="0"/>
              <a:t>r</a:t>
            </a:r>
            <a:r>
              <a:rPr spc="-5" dirty="0"/>
              <a:t> </a:t>
            </a:r>
            <a:r>
              <a:rPr spc="-25" dirty="0"/>
              <a:t>value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57" y="1608137"/>
            <a:ext cx="243554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355600" algn="l"/>
              </a:tabLst>
            </a:pPr>
            <a:r>
              <a:rPr lang="en-IN" sz="3200" dirty="0">
                <a:solidFill>
                  <a:srgbClr val="FFFFFF"/>
                </a:solidFill>
                <a:latin typeface="Calibri"/>
                <a:cs typeface="Calibri"/>
              </a:rPr>
              <a:t>If r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lang="en-IN" sz="3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0.8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77541" y="91122"/>
            <a:ext cx="372999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Three</a:t>
            </a:r>
            <a:r>
              <a:rPr spc="-25" dirty="0"/>
              <a:t> </a:t>
            </a:r>
            <a:r>
              <a:rPr spc="-20" dirty="0"/>
              <a:t>variables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93241" y="1190371"/>
          <a:ext cx="7922892" cy="49685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28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0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1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12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12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4998">
                <a:tc gridSpan="5">
                  <a:txBody>
                    <a:bodyPr/>
                    <a:lstStyle/>
                    <a:p>
                      <a:pPr marL="635" algn="ctr">
                        <a:lnSpc>
                          <a:spcPts val="2240"/>
                        </a:lnSpc>
                      </a:pPr>
                      <a:r>
                        <a:rPr sz="2000" b="1" spc="-1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Correlations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00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15265" algn="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2000" spc="-1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GOLD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2000" spc="-1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GDP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GDP_S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871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1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GOLD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245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Pearson</a:t>
                      </a:r>
                      <a:r>
                        <a:rPr sz="2000" spc="-2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Correlation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24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245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.959</a:t>
                      </a:r>
                      <a:r>
                        <a:rPr sz="2025" spc="-7" baseline="24691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**</a:t>
                      </a:r>
                      <a:endParaRPr sz="2025" baseline="2469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2245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.639</a:t>
                      </a:r>
                      <a:r>
                        <a:rPr sz="2025" spc="-7" baseline="24691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</a:t>
                      </a:r>
                      <a:endParaRPr sz="2025" baseline="2469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00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3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.025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9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245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45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245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245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998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spc="-1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GDP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245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Pearson</a:t>
                      </a:r>
                      <a:r>
                        <a:rPr sz="2000" spc="-2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Correlation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R="259079" algn="r">
                        <a:lnSpc>
                          <a:spcPts val="2245"/>
                        </a:lnSpc>
                      </a:pPr>
                      <a:r>
                        <a:rPr sz="2000" spc="-1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.959</a:t>
                      </a:r>
                      <a:r>
                        <a:rPr sz="2025" spc="-15" baseline="24691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**</a:t>
                      </a:r>
                      <a:endParaRPr sz="2025" baseline="2469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24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2245"/>
                        </a:lnSpc>
                      </a:pPr>
                      <a:r>
                        <a:rPr sz="2000" spc="-1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.766</a:t>
                      </a:r>
                      <a:r>
                        <a:rPr sz="2025" spc="-15" baseline="24691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**</a:t>
                      </a:r>
                      <a:endParaRPr sz="2025" baseline="2469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00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3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54965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.004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87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25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5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25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25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4997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marL="7289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GDP_S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25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Pearson</a:t>
                      </a:r>
                      <a:r>
                        <a:rPr sz="2000" spc="-2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Correlation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ts val="2250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.639</a:t>
                      </a:r>
                      <a:r>
                        <a:rPr sz="2025" spc="-7" baseline="24691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</a:t>
                      </a:r>
                      <a:endParaRPr sz="2025" baseline="2469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250"/>
                        </a:lnSpc>
                      </a:pPr>
                      <a:r>
                        <a:rPr sz="2000" spc="-1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.766</a:t>
                      </a:r>
                      <a:r>
                        <a:rPr sz="2025" spc="-15" baseline="24691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**</a:t>
                      </a:r>
                      <a:endParaRPr sz="2025" baseline="2469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25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00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3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5496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.025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.004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487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25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5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25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25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010">
                <a:tc gridSpan="5">
                  <a:txBody>
                    <a:bodyPr/>
                    <a:lstStyle/>
                    <a:p>
                      <a:pPr algn="ctr">
                        <a:lnSpc>
                          <a:spcPts val="225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**.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Correlation</a:t>
                      </a:r>
                      <a:r>
                        <a:rPr sz="2000" spc="-2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is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significant</a:t>
                      </a:r>
                      <a:r>
                        <a:rPr sz="2000" spc="-2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at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the</a:t>
                      </a:r>
                      <a:r>
                        <a:rPr sz="2000" spc="-1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0.01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level 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4947">
                <a:tc gridSpan="5">
                  <a:txBody>
                    <a:bodyPr/>
                    <a:lstStyle/>
                    <a:p>
                      <a:pPr algn="ctr">
                        <a:lnSpc>
                          <a:spcPts val="225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*.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Correlation</a:t>
                      </a:r>
                      <a:r>
                        <a:rPr sz="2000" spc="-2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is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significant</a:t>
                      </a:r>
                      <a:r>
                        <a:rPr sz="2000" spc="-2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at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the</a:t>
                      </a:r>
                      <a:r>
                        <a:rPr sz="2000" spc="-1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0.05 </a:t>
                      </a: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level </a:t>
                      </a: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8570" y="55245"/>
            <a:ext cx="408686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Rank</a:t>
            </a:r>
            <a:r>
              <a:rPr spc="-30" dirty="0"/>
              <a:t> </a:t>
            </a:r>
            <a:r>
              <a:rPr spc="-10" dirty="0"/>
              <a:t>Correlation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3" y="908761"/>
            <a:ext cx="8424926" cy="576059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6257" y="475234"/>
            <a:ext cx="6304280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Spearman’s</a:t>
            </a:r>
            <a:r>
              <a:rPr sz="30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Rank</a:t>
            </a:r>
            <a:r>
              <a:rPr sz="30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Order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Correlation</a:t>
            </a:r>
            <a:r>
              <a:rPr sz="30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5" dirty="0">
                <a:solidFill>
                  <a:srgbClr val="FFFFFF"/>
                </a:solidFill>
                <a:latin typeface="Calibri"/>
                <a:cs typeface="Calibri"/>
              </a:rPr>
              <a:t>(ρ)</a:t>
            </a:r>
            <a:endParaRPr sz="3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Rank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 values</a:t>
            </a:r>
            <a:r>
              <a:rPr sz="30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of both</a:t>
            </a:r>
            <a:r>
              <a:rPr sz="30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variables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57" y="3219386"/>
            <a:ext cx="717423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Compute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difference</a:t>
            </a:r>
            <a:r>
              <a:rPr sz="30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between</a:t>
            </a:r>
            <a:r>
              <a:rPr sz="3000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ranks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 (d)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55035" y="5054219"/>
            <a:ext cx="32353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132840" algn="l"/>
                <a:tab pos="1586230" algn="l"/>
                <a:tab pos="2753360" algn="l"/>
                <a:tab pos="3196590" algn="l"/>
              </a:tabLst>
            </a:pPr>
            <a:r>
              <a:rPr sz="3000" dirty="0">
                <a:solidFill>
                  <a:srgbClr val="FFFFFF"/>
                </a:solidFill>
                <a:latin typeface="Cambria Math"/>
                <a:cs typeface="Cambria Math"/>
              </a:rPr>
              <a:t>𝜌</a:t>
            </a:r>
            <a:r>
              <a:rPr sz="3000" spc="204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0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3000" spc="17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000" dirty="0">
                <a:solidFill>
                  <a:srgbClr val="FFFFFF"/>
                </a:solidFill>
                <a:latin typeface="Cambria Math"/>
                <a:cs typeface="Cambria Math"/>
              </a:rPr>
              <a:t>1	−	</a:t>
            </a:r>
            <a:r>
              <a:rPr sz="3300" u="heavy" baseline="3914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3300" u="heavy" spc="104" baseline="3914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 Math"/>
                <a:cs typeface="Cambria Math"/>
              </a:rPr>
              <a:t>𝑖	</a:t>
            </a:r>
            <a:endParaRPr sz="3300" baseline="39141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58690" y="4764404"/>
            <a:ext cx="116332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396240" algn="l"/>
              </a:tabLst>
            </a:pPr>
            <a:r>
              <a:rPr sz="3000" dirty="0">
                <a:solidFill>
                  <a:srgbClr val="FFFFFF"/>
                </a:solidFill>
                <a:latin typeface="Cambria Math"/>
                <a:cs typeface="Cambria Math"/>
              </a:rPr>
              <a:t>6	</a:t>
            </a:r>
            <a:r>
              <a:rPr sz="4500" baseline="1851" dirty="0">
                <a:solidFill>
                  <a:srgbClr val="FFFFFF"/>
                </a:solidFill>
                <a:latin typeface="Cambria Math"/>
                <a:cs typeface="Cambria Math"/>
              </a:rPr>
              <a:t>∑</a:t>
            </a:r>
            <a:r>
              <a:rPr sz="4500" spc="-254" baseline="1851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000" spc="100" dirty="0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sz="3300" spc="75" baseline="30303" dirty="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endParaRPr sz="3300" baseline="30303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04690" y="5308282"/>
            <a:ext cx="1685289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3000" spc="35" dirty="0">
                <a:solidFill>
                  <a:srgbClr val="FFFFFF"/>
                </a:solidFill>
                <a:latin typeface="Cambria Math"/>
                <a:cs typeface="Cambria Math"/>
              </a:rPr>
              <a:t>𝑛(𝑛</a:t>
            </a:r>
            <a:r>
              <a:rPr sz="3300" spc="52" baseline="22727" dirty="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sz="3300" spc="367" baseline="22727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000" dirty="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sz="3000" spc="-1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mbria Math"/>
                <a:cs typeface="Cambria Math"/>
              </a:rPr>
              <a:t>1)</a:t>
            </a:r>
            <a:endParaRPr sz="3000">
              <a:latin typeface="Cambria Math"/>
              <a:cs typeface="Cambria Math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893241" y="2126488"/>
          <a:ext cx="3048000" cy="11544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2404">
                <a:tc>
                  <a:txBody>
                    <a:bodyPr/>
                    <a:lstStyle/>
                    <a:p>
                      <a:pPr marL="215265">
                        <a:lnSpc>
                          <a:spcPts val="1355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x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206375" algn="r">
                        <a:lnSpc>
                          <a:spcPts val="1355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55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Rank_x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ts val="1355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Rank_y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5900">
                        <a:lnSpc>
                          <a:spcPts val="1355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d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ts val="1180"/>
                        </a:lnSpc>
                      </a:pPr>
                      <a:r>
                        <a:rPr sz="1800" baseline="-13888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800" dirty="0">
                          <a:latin typeface="Times New Roman"/>
                          <a:cs typeface="Times New Roman"/>
                        </a:rPr>
                        <a:t>2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marL="215265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170815" algn="r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5900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404">
                <a:tc>
                  <a:txBody>
                    <a:bodyPr/>
                    <a:lstStyle/>
                    <a:p>
                      <a:pPr marL="177165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177800" algn="r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11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93040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-2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marL="177165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170815" algn="r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5900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404">
                <a:tc>
                  <a:txBody>
                    <a:bodyPr/>
                    <a:lstStyle/>
                    <a:p>
                      <a:pPr marL="177165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170815" algn="r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5900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ts val="1350"/>
                        </a:lnSpc>
                        <a:spcBef>
                          <a:spcPts val="6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404">
                <a:tc>
                  <a:txBody>
                    <a:bodyPr/>
                    <a:lstStyle/>
                    <a:p>
                      <a:pPr marL="177165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14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R="170815" algn="r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5900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ts val="1350"/>
                        </a:lnSpc>
                        <a:spcBef>
                          <a:spcPts val="6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8570" y="221297"/>
            <a:ext cx="408686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Rank</a:t>
            </a:r>
            <a:r>
              <a:rPr spc="-30" dirty="0"/>
              <a:t> </a:t>
            </a:r>
            <a:r>
              <a:rPr spc="-10" dirty="0"/>
              <a:t>Correlation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77214" y="974344"/>
          <a:ext cx="7924163" cy="48965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0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2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31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31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8868">
                <a:tc gridSpan="5">
                  <a:txBody>
                    <a:bodyPr/>
                    <a:lstStyle/>
                    <a:p>
                      <a:pPr marL="635" algn="ctr">
                        <a:lnSpc>
                          <a:spcPts val="2180"/>
                        </a:lnSpc>
                      </a:pPr>
                      <a:r>
                        <a:rPr sz="2000" b="1" spc="-1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Correlations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188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225"/>
                        </a:lnSpc>
                      </a:pPr>
                      <a:r>
                        <a:rPr sz="2000" spc="-2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F1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225"/>
                        </a:lnSpc>
                      </a:pPr>
                      <a:r>
                        <a:rPr sz="2000" spc="-2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F2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869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215900">
                        <a:lnSpc>
                          <a:spcPct val="100000"/>
                        </a:lnSpc>
                        <a:spcBef>
                          <a:spcPts val="1590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Kendall's</a:t>
                      </a:r>
                      <a:r>
                        <a:rPr sz="2000" spc="-2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tau_b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-1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F1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18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Correlation</a:t>
                      </a:r>
                      <a:r>
                        <a:rPr sz="2000" spc="-2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Coefficient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18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218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.027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86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218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3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18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218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.488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886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18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18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410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18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410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886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2000" spc="-1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F2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185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Correlation</a:t>
                      </a:r>
                      <a:r>
                        <a:rPr sz="2000" spc="-3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Coefficient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185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.027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185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886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2185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3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18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.488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218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886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185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18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410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18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410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8869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223520">
                        <a:lnSpc>
                          <a:spcPct val="100000"/>
                        </a:lnSpc>
                        <a:spcBef>
                          <a:spcPts val="1595"/>
                        </a:spcBef>
                      </a:pPr>
                      <a:r>
                        <a:rPr sz="2000" spc="-1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Spearman's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rho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2000" spc="-1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F1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185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Correlation</a:t>
                      </a:r>
                      <a:r>
                        <a:rPr sz="2000" spc="-2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Coefficient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18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218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.040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886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19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3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2190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.414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886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410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410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899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2000" spc="-1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F2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19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Correlation</a:t>
                      </a:r>
                      <a:r>
                        <a:rPr sz="2000" spc="-2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Coefficient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.040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886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219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3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.414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883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219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190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410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190"/>
                        </a:lnSpc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410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0770" y="163131"/>
            <a:ext cx="444690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Partial</a:t>
            </a:r>
            <a:r>
              <a:rPr spc="-30" dirty="0"/>
              <a:t> </a:t>
            </a:r>
            <a:r>
              <a:rPr spc="-10" dirty="0"/>
              <a:t>Correlation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344" y="979423"/>
            <a:ext cx="8212456" cy="5656292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355600" marR="340995" indent="-343535" algn="just">
              <a:lnSpc>
                <a:spcPct val="80100"/>
              </a:lnSpc>
              <a:spcBef>
                <a:spcPts val="815"/>
              </a:spcBef>
              <a:buFont typeface="Arial MT"/>
              <a:buChar char="•"/>
              <a:tabLst>
                <a:tab pos="355600" algn="l"/>
                <a:tab pos="356235" algn="l"/>
              </a:tabLst>
            </a:pP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Partial</a:t>
            </a:r>
            <a:r>
              <a:rPr sz="3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Correlation</a:t>
            </a:r>
            <a:r>
              <a:rPr sz="30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3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measure</a:t>
            </a:r>
            <a:r>
              <a:rPr sz="30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association </a:t>
            </a:r>
            <a:r>
              <a:rPr sz="3000" spc="-6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between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two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variables, while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controlling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or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adjusting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effect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one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or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more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additional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variables.</a:t>
            </a:r>
            <a:endParaRPr lang="en-IN" sz="3000" spc="-5" dirty="0">
              <a:solidFill>
                <a:srgbClr val="FFFFFF"/>
              </a:solidFill>
              <a:latin typeface="Calibri"/>
              <a:cs typeface="Calibri"/>
            </a:endParaRPr>
          </a:p>
          <a:p>
            <a:pPr marL="355600" marR="340995" indent="-343535" algn="just">
              <a:lnSpc>
                <a:spcPct val="80100"/>
              </a:lnSpc>
              <a:spcBef>
                <a:spcPts val="815"/>
              </a:spcBef>
              <a:buFont typeface="Arial MT"/>
              <a:buChar char="•"/>
              <a:tabLst>
                <a:tab pos="355600" algn="l"/>
                <a:tab pos="356235" algn="l"/>
              </a:tabLst>
            </a:pPr>
            <a:endParaRPr sz="3000" dirty="0">
              <a:latin typeface="Calibri"/>
              <a:cs typeface="Calibri"/>
            </a:endParaRPr>
          </a:p>
          <a:p>
            <a:pPr marL="355600" marR="52705" indent="-343535" algn="just">
              <a:lnSpc>
                <a:spcPct val="80000"/>
              </a:lnSpc>
              <a:spcBef>
                <a:spcPts val="720"/>
              </a:spcBef>
              <a:buFont typeface="Arial MT"/>
              <a:buChar char="•"/>
              <a:tabLst>
                <a:tab pos="355600" algn="l"/>
                <a:tab pos="356235" algn="l"/>
              </a:tabLst>
            </a:pP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Partial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Correlation can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be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used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many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cases, </a:t>
            </a:r>
            <a:r>
              <a:rPr sz="3000" spc="-35" dirty="0">
                <a:solidFill>
                  <a:srgbClr val="FFFFFF"/>
                </a:solidFill>
                <a:latin typeface="Calibri"/>
                <a:cs typeface="Calibri"/>
              </a:rPr>
              <a:t>like </a:t>
            </a:r>
            <a:r>
              <a:rPr sz="3000" spc="-6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whether or not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sale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value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particular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commodity</a:t>
            </a:r>
            <a:r>
              <a:rPr sz="3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strongly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related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 to</a:t>
            </a:r>
            <a:r>
              <a:rPr sz="30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expenditure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 on advertising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when the 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effect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price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is </a:t>
            </a:r>
            <a:r>
              <a:rPr sz="3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controlled.</a:t>
            </a:r>
            <a:endParaRPr lang="en-IN" sz="3000" spc="-15" dirty="0">
              <a:solidFill>
                <a:srgbClr val="FFFFFF"/>
              </a:solidFill>
              <a:latin typeface="Calibri"/>
              <a:cs typeface="Calibri"/>
            </a:endParaRPr>
          </a:p>
          <a:p>
            <a:pPr marL="355600" marR="52705" indent="-343535" algn="just">
              <a:lnSpc>
                <a:spcPct val="80000"/>
              </a:lnSpc>
              <a:spcBef>
                <a:spcPts val="720"/>
              </a:spcBef>
              <a:buFont typeface="Arial MT"/>
              <a:buChar char="•"/>
              <a:tabLst>
                <a:tab pos="355600" algn="l"/>
                <a:tab pos="356235" algn="l"/>
              </a:tabLst>
            </a:pPr>
            <a:endParaRPr sz="3000" dirty="0">
              <a:latin typeface="Calibri"/>
              <a:cs typeface="Calibri"/>
            </a:endParaRPr>
          </a:p>
          <a:p>
            <a:pPr marL="355600" marR="5080" indent="-343535" algn="just">
              <a:lnSpc>
                <a:spcPct val="80000"/>
              </a:lnSpc>
              <a:spcBef>
                <a:spcPts val="725"/>
              </a:spcBef>
              <a:buFont typeface="Arial MT"/>
              <a:buChar char="•"/>
              <a:tabLst>
                <a:tab pos="355600" algn="l"/>
                <a:tab pos="356235" algn="l"/>
              </a:tabLst>
            </a:pP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If the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partial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correlation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becomes </a:t>
            </a:r>
            <a:r>
              <a:rPr sz="3000" spc="-35" dirty="0">
                <a:solidFill>
                  <a:srgbClr val="FFFFFF"/>
                </a:solidFill>
                <a:latin typeface="Calibri"/>
                <a:cs typeface="Calibri"/>
              </a:rPr>
              <a:t>zero,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then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it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3000" spc="-6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be 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inferred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that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correlation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that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was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computed </a:t>
            </a:r>
            <a:r>
              <a:rPr sz="3000" spc="-25" dirty="0">
                <a:solidFill>
                  <a:srgbClr val="FFFFFF"/>
                </a:solidFill>
                <a:latin typeface="Calibri"/>
                <a:cs typeface="Calibri"/>
              </a:rPr>
              <a:t>before</a:t>
            </a:r>
            <a:r>
              <a:rPr sz="30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false.</a:t>
            </a:r>
            <a:endParaRPr sz="3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17182" y="614298"/>
          <a:ext cx="8352153" cy="57756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9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8775">
                <a:tc gridSpan="5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Correlations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07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GOLD PRICE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9255">
                        <a:lnSpc>
                          <a:spcPts val="1880"/>
                        </a:lnSpc>
                        <a:spcBef>
                          <a:spcPts val="125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GDP</a:t>
                      </a:r>
                      <a:r>
                        <a:rPr sz="18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in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368935">
                        <a:lnSpc>
                          <a:spcPts val="1880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Billions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593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880"/>
                        </a:lnSpc>
                        <a:spcBef>
                          <a:spcPts val="125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Savings</a:t>
                      </a:r>
                      <a:r>
                        <a:rPr sz="18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in</a:t>
                      </a: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%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350" algn="ctr">
                        <a:lnSpc>
                          <a:spcPts val="1880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GDP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593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21">
                <a:tc rowSpan="3">
                  <a:txBody>
                    <a:bodyPr/>
                    <a:lstStyle/>
                    <a:p>
                      <a:pPr marL="332105">
                        <a:lnSpc>
                          <a:spcPts val="1714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GOLD PRICE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14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Pearson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Correlation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781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.959</a:t>
                      </a:r>
                      <a:r>
                        <a:rPr sz="1800" spc="-15" baseline="25462" dirty="0">
                          <a:latin typeface="Times New Roman"/>
                          <a:cs typeface="Times New Roman"/>
                        </a:rPr>
                        <a:t>**</a:t>
                      </a:r>
                      <a:endParaRPr sz="1800" baseline="25462">
                        <a:latin typeface="Times New Roman"/>
                        <a:cs typeface="Times New Roman"/>
                      </a:endParaRPr>
                    </a:p>
                  </a:txBody>
                  <a:tcPr marL="0" marR="0" marT="781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.639</a:t>
                      </a:r>
                      <a:r>
                        <a:rPr sz="1800" baseline="25462" dirty="0">
                          <a:latin typeface="Times New Roman"/>
                          <a:cs typeface="Times New Roman"/>
                        </a:rPr>
                        <a:t>*</a:t>
                      </a:r>
                      <a:endParaRPr sz="1800" baseline="25462">
                        <a:latin typeface="Times New Roman"/>
                        <a:cs typeface="Times New Roman"/>
                      </a:endParaRPr>
                    </a:p>
                  </a:txBody>
                  <a:tcPr marL="0" marR="0" marT="781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03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14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Sig.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(2-tailed)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.000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.025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77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20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0920">
                <a:tc rowSpan="3">
                  <a:txBody>
                    <a:bodyPr/>
                    <a:lstStyle/>
                    <a:p>
                      <a:pPr marL="268605">
                        <a:lnSpc>
                          <a:spcPts val="1720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GDP</a:t>
                      </a:r>
                      <a:r>
                        <a:rPr sz="18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in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Billions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20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Pearson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Correlation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.959</a:t>
                      </a:r>
                      <a:r>
                        <a:rPr sz="1800" spc="-15" baseline="25462" dirty="0">
                          <a:latin typeface="Times New Roman"/>
                          <a:cs typeface="Times New Roman"/>
                        </a:rPr>
                        <a:t>**</a:t>
                      </a:r>
                      <a:endParaRPr sz="1800" baseline="25462">
                        <a:latin typeface="Times New Roman"/>
                        <a:cs typeface="Times New Roman"/>
                      </a:endParaRPr>
                    </a:p>
                  </a:txBody>
                  <a:tcPr marL="0" marR="0" marT="787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787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.766</a:t>
                      </a:r>
                      <a:r>
                        <a:rPr sz="1800" spc="-15" baseline="25462" dirty="0">
                          <a:latin typeface="Times New Roman"/>
                          <a:cs typeface="Times New Roman"/>
                        </a:rPr>
                        <a:t>**</a:t>
                      </a:r>
                      <a:endParaRPr sz="1800" baseline="25462">
                        <a:latin typeface="Times New Roman"/>
                        <a:cs typeface="Times New Roman"/>
                      </a:endParaRPr>
                    </a:p>
                  </a:txBody>
                  <a:tcPr marL="0" marR="0" marT="787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03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2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Sig.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(2-tailed)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.000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.004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77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25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0921">
                <a:tc rowSpan="3">
                  <a:txBody>
                    <a:bodyPr/>
                    <a:lstStyle/>
                    <a:p>
                      <a:pPr marL="771525" marR="266065" indent="-497840">
                        <a:lnSpc>
                          <a:spcPct val="74100"/>
                        </a:lnSpc>
                        <a:spcBef>
                          <a:spcPts val="12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Savings</a:t>
                      </a:r>
                      <a:r>
                        <a:rPr sz="1800" spc="4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in</a:t>
                      </a:r>
                      <a:r>
                        <a:rPr sz="1800" spc="4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% 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GDP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25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Pearson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Correlation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.639</a:t>
                      </a:r>
                      <a:r>
                        <a:rPr sz="1800" baseline="25462" dirty="0">
                          <a:latin typeface="Times New Roman"/>
                          <a:cs typeface="Times New Roman"/>
                        </a:rPr>
                        <a:t>*</a:t>
                      </a:r>
                      <a:endParaRPr sz="1800" baseline="25462">
                        <a:latin typeface="Times New Roman"/>
                        <a:cs typeface="Times New Roman"/>
                      </a:endParaRPr>
                    </a:p>
                  </a:txBody>
                  <a:tcPr marL="0" marR="0" marT="793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.766</a:t>
                      </a:r>
                      <a:r>
                        <a:rPr sz="1800" spc="-15" baseline="25462" dirty="0">
                          <a:latin typeface="Times New Roman"/>
                          <a:cs typeface="Times New Roman"/>
                        </a:rPr>
                        <a:t>**</a:t>
                      </a:r>
                      <a:endParaRPr sz="1800" baseline="25462">
                        <a:latin typeface="Times New Roman"/>
                        <a:cs typeface="Times New Roman"/>
                      </a:endParaRPr>
                    </a:p>
                  </a:txBody>
                  <a:tcPr marL="0" marR="0" marT="793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793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503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725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Sig.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(2-tailed)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.025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.004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77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52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725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10920">
                <a:tc gridSpan="3">
                  <a:txBody>
                    <a:bodyPr/>
                    <a:lstStyle/>
                    <a:p>
                      <a:pPr marL="167005">
                        <a:lnSpc>
                          <a:spcPts val="1725"/>
                        </a:lnSpc>
                      </a:pP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**.</a:t>
                      </a:r>
                      <a:r>
                        <a:rPr sz="18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Correlation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is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significant</a:t>
                      </a:r>
                      <a:r>
                        <a:rPr sz="18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at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the 0.01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level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 (2-tailed).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10971">
                <a:tc gridSpan="3">
                  <a:txBody>
                    <a:bodyPr/>
                    <a:lstStyle/>
                    <a:p>
                      <a:pPr marL="225425">
                        <a:lnSpc>
                          <a:spcPts val="173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*.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Correlation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is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significant</a:t>
                      </a:r>
                      <a:r>
                        <a:rPr sz="18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at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the 0.05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level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(2-tailed).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0770" y="18986"/>
            <a:ext cx="444690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Partial</a:t>
            </a:r>
            <a:r>
              <a:rPr spc="-30" dirty="0"/>
              <a:t> </a:t>
            </a:r>
            <a:r>
              <a:rPr spc="-10" dirty="0"/>
              <a:t>Correlation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41" y="764743"/>
            <a:ext cx="8136890" cy="59046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51529" y="408622"/>
            <a:ext cx="245427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0" dirty="0">
                <a:latin typeface="Cambria"/>
                <a:cs typeface="Cambria"/>
              </a:rPr>
              <a:t>PURPOSE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57" y="1608137"/>
            <a:ext cx="8003540" cy="20851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correlation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is a single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number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that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describes </a:t>
            </a:r>
            <a:r>
              <a:rPr sz="3200" spc="-7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direction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and the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degree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relationship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between</a:t>
            </a:r>
            <a:r>
              <a:rPr sz="32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two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variables.</a:t>
            </a:r>
            <a:endParaRPr sz="3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Correlation</a:t>
            </a:r>
            <a:r>
              <a:rPr sz="3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lang="en-IN" sz="3200" dirty="0">
                <a:solidFill>
                  <a:srgbClr val="FFFFFF"/>
                </a:solidFill>
                <a:latin typeface="Calibri"/>
                <a:cs typeface="Calibri"/>
              </a:rPr>
              <a:t> indicated as ‘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lang="en-IN" sz="3200" dirty="0">
                <a:solidFill>
                  <a:srgbClr val="FFFFFF"/>
                </a:solidFill>
                <a:latin typeface="Calibri"/>
                <a:cs typeface="Calibri"/>
              </a:rPr>
              <a:t>'</a:t>
            </a: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821232" y="1910460"/>
          <a:ext cx="7705723" cy="39604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7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78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6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70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70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7073">
                <a:tc gridSpan="5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Correlations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603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291">
                <a:tc gridSpan="3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Control</a:t>
                      </a:r>
                      <a:r>
                        <a:rPr sz="2000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Variables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768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0840">
                        <a:lnSpc>
                          <a:spcPts val="1805"/>
                        </a:lnSpc>
                      </a:pP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GOLD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360680">
                        <a:lnSpc>
                          <a:spcPts val="2000"/>
                        </a:lnSpc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PRICE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ts val="1805"/>
                        </a:lnSpc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Savings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in</a:t>
                      </a:r>
                      <a:r>
                        <a:rPr sz="2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%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ts val="2000"/>
                        </a:lnSpc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2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GDP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423545">
                        <a:lnSpc>
                          <a:spcPts val="2000"/>
                        </a:lnSpc>
                        <a:spcBef>
                          <a:spcPts val="162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0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in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403225">
                        <a:lnSpc>
                          <a:spcPts val="2000"/>
                        </a:lnSpc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Billions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60325">
                        <a:lnSpc>
                          <a:spcPct val="100000"/>
                        </a:lnSpc>
                        <a:spcBef>
                          <a:spcPts val="1680"/>
                        </a:spcBef>
                      </a:pP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GOLD</a:t>
                      </a:r>
                      <a:r>
                        <a:rPr sz="20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PRICE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Correlation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1.000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45134" algn="r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-.519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29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35280" marR="163830" indent="-162560">
                        <a:lnSpc>
                          <a:spcPct val="66600"/>
                        </a:lnSpc>
                        <a:spcBef>
                          <a:spcPts val="610"/>
                        </a:spcBef>
                      </a:pPr>
                      <a:r>
                        <a:rPr sz="2000" spc="5" dirty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nific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e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.102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07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Df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9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07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9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ts val="2000"/>
                        </a:lnSpc>
                        <a:spcBef>
                          <a:spcPts val="5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Savings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in</a:t>
                      </a:r>
                      <a:r>
                        <a:rPr sz="2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%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00"/>
                        </a:lnSpc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20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GDP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Correlation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-.519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21005" algn="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1.000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29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14"/>
                        </a:lnSpc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Significance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ts val="2000"/>
                        </a:lnSpc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.102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774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16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Df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9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36291" y="483234"/>
            <a:ext cx="34734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0" dirty="0">
                <a:latin typeface="Cambria"/>
                <a:cs typeface="Cambria"/>
              </a:rPr>
              <a:t>ASSUMPTION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57" y="1511351"/>
            <a:ext cx="7532370" cy="119507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6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variables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must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be normally</a:t>
            </a:r>
            <a:r>
              <a:rPr sz="32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distributed.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variables</a:t>
            </a:r>
            <a:r>
              <a:rPr sz="32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must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be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45" dirty="0">
                <a:solidFill>
                  <a:srgbClr val="FFFFFF"/>
                </a:solidFill>
                <a:latin typeface="Calibri"/>
                <a:cs typeface="Calibri"/>
              </a:rPr>
              <a:t>linear.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Size</a:t>
            </a:r>
            <a:r>
              <a:rPr spc="-20" dirty="0"/>
              <a:t> </a:t>
            </a:r>
            <a:r>
              <a:rPr dirty="0"/>
              <a:t>of</a:t>
            </a:r>
            <a:r>
              <a:rPr spc="-10" dirty="0"/>
              <a:t> the</a:t>
            </a:r>
            <a:r>
              <a:rPr spc="-5" dirty="0"/>
              <a:t> </a:t>
            </a:r>
            <a:r>
              <a:rPr spc="-20" dirty="0"/>
              <a:t>variable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57" y="1608137"/>
            <a:ext cx="7711440" cy="1489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As the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correlation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is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calculated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without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 assuming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origin</a:t>
            </a:r>
            <a:r>
              <a:rPr sz="32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so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we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need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 not</a:t>
            </a:r>
            <a:r>
              <a:rPr sz="32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worry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about </a:t>
            </a:r>
            <a:r>
              <a:rPr sz="3200" spc="-7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scale</a:t>
            </a:r>
            <a:r>
              <a:rPr sz="32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variable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0857" y="460259"/>
            <a:ext cx="6154420" cy="5292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1548130">
              <a:lnSpc>
                <a:spcPct val="119800"/>
              </a:lnSpc>
              <a:spcBef>
                <a:spcPts val="95"/>
              </a:spcBef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Hypotheses 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for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Correlation: </a:t>
            </a:r>
            <a:r>
              <a:rPr sz="3200" spc="-7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60" dirty="0">
                <a:solidFill>
                  <a:srgbClr val="FFFFFF"/>
                </a:solidFill>
                <a:latin typeface="Calibri"/>
                <a:cs typeface="Calibri"/>
              </a:rPr>
              <a:t>Two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tailed</a:t>
            </a:r>
            <a:endParaRPr sz="3200">
              <a:latin typeface="Calibri"/>
              <a:cs typeface="Calibri"/>
            </a:endParaRPr>
          </a:p>
          <a:p>
            <a:pPr marL="3127375">
              <a:lnSpc>
                <a:spcPts val="3840"/>
              </a:lnSpc>
              <a:spcBef>
                <a:spcPts val="25"/>
              </a:spcBef>
              <a:tabLst>
                <a:tab pos="3917315" algn="l"/>
              </a:tabLst>
            </a:pPr>
            <a:r>
              <a:rPr sz="3200" spc="-70" dirty="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sz="3525" spc="-104" baseline="-15366" dirty="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sz="3525" spc="217" baseline="-15366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:	𝜌</a:t>
            </a:r>
            <a:r>
              <a:rPr sz="3200" spc="19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3200" spc="15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200">
              <a:latin typeface="Cambria Math"/>
              <a:cs typeface="Cambria Math"/>
            </a:endParaRPr>
          </a:p>
          <a:p>
            <a:pPr marL="3164840">
              <a:lnSpc>
                <a:spcPct val="100000"/>
              </a:lnSpc>
              <a:tabLst>
                <a:tab pos="3879215" algn="l"/>
              </a:tabLst>
            </a:pPr>
            <a:r>
              <a:rPr sz="3200" spc="-25" dirty="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sz="3525" spc="-37" baseline="-15366" dirty="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sz="3200" spc="-25" dirty="0">
                <a:solidFill>
                  <a:srgbClr val="FFFFFF"/>
                </a:solidFill>
                <a:latin typeface="Cambria Math"/>
                <a:cs typeface="Cambria Math"/>
              </a:rPr>
              <a:t>:	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𝜌</a:t>
            </a:r>
            <a:r>
              <a:rPr sz="3200" spc="19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≠</a:t>
            </a:r>
            <a:r>
              <a:rPr sz="3200" spc="15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2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765"/>
              </a:spcBef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One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tailed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 (For</a:t>
            </a:r>
            <a:r>
              <a:rPr sz="32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Positive</a:t>
            </a:r>
            <a:r>
              <a:rPr sz="3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Correlation)</a:t>
            </a:r>
            <a:endParaRPr sz="3200">
              <a:latin typeface="Calibri"/>
              <a:cs typeface="Calibri"/>
            </a:endParaRPr>
          </a:p>
          <a:p>
            <a:pPr marL="3127375">
              <a:lnSpc>
                <a:spcPct val="100000"/>
              </a:lnSpc>
              <a:tabLst>
                <a:tab pos="3917315" algn="l"/>
              </a:tabLst>
            </a:pPr>
            <a:r>
              <a:rPr sz="3200" spc="-70" dirty="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sz="3525" spc="-104" baseline="-15366" dirty="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sz="3525" spc="217" baseline="-15366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:	𝜌</a:t>
            </a:r>
            <a:r>
              <a:rPr sz="3200" spc="19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3200" spc="15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200">
              <a:latin typeface="Cambria Math"/>
              <a:cs typeface="Cambria Math"/>
            </a:endParaRPr>
          </a:p>
          <a:p>
            <a:pPr marL="3162300">
              <a:lnSpc>
                <a:spcPct val="100000"/>
              </a:lnSpc>
              <a:tabLst>
                <a:tab pos="3879215" algn="l"/>
              </a:tabLst>
            </a:pPr>
            <a:r>
              <a:rPr sz="3200" spc="-25" dirty="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sz="3525" spc="-37" baseline="-15366" dirty="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sz="3200" spc="-25" dirty="0">
                <a:solidFill>
                  <a:srgbClr val="FFFFFF"/>
                </a:solidFill>
                <a:latin typeface="Cambria Math"/>
                <a:cs typeface="Cambria Math"/>
              </a:rPr>
              <a:t>:	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𝜌</a:t>
            </a:r>
            <a:r>
              <a:rPr sz="3200" spc="19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&gt;</a:t>
            </a:r>
            <a:r>
              <a:rPr sz="3200" spc="15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2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765"/>
              </a:spcBef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One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tailed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(For</a:t>
            </a:r>
            <a:r>
              <a:rPr sz="32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Negative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 Correlation)</a:t>
            </a:r>
            <a:endParaRPr sz="3200">
              <a:latin typeface="Calibri"/>
              <a:cs typeface="Calibri"/>
            </a:endParaRPr>
          </a:p>
          <a:p>
            <a:pPr marL="3127375">
              <a:lnSpc>
                <a:spcPct val="100000"/>
              </a:lnSpc>
              <a:tabLst>
                <a:tab pos="3917315" algn="l"/>
              </a:tabLst>
            </a:pPr>
            <a:r>
              <a:rPr sz="3200" spc="-70" dirty="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sz="3525" spc="-104" baseline="-15366" dirty="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sz="3525" spc="217" baseline="-15366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:	𝜌</a:t>
            </a:r>
            <a:r>
              <a:rPr sz="3200" spc="19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sz="3200" spc="155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200">
              <a:latin typeface="Cambria Math"/>
              <a:cs typeface="Cambria Math"/>
            </a:endParaRPr>
          </a:p>
          <a:p>
            <a:pPr marL="3162300">
              <a:lnSpc>
                <a:spcPct val="100000"/>
              </a:lnSpc>
              <a:tabLst>
                <a:tab pos="3879215" algn="l"/>
              </a:tabLst>
            </a:pPr>
            <a:r>
              <a:rPr sz="3200" spc="-25" dirty="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sz="3525" spc="-37" baseline="-15366" dirty="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sz="3200" spc="-25" dirty="0">
                <a:solidFill>
                  <a:srgbClr val="FFFFFF"/>
                </a:solidFill>
                <a:latin typeface="Cambria Math"/>
                <a:cs typeface="Cambria Math"/>
              </a:rPr>
              <a:t>:	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𝜌</a:t>
            </a:r>
            <a:r>
              <a:rPr sz="3200" spc="19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&lt;</a:t>
            </a:r>
            <a:r>
              <a:rPr sz="3200" spc="15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2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00984" y="2503106"/>
            <a:ext cx="254063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Thank</a:t>
            </a:r>
            <a:r>
              <a:rPr spc="-60" dirty="0"/>
              <a:t> </a:t>
            </a:r>
            <a:r>
              <a:rPr spc="-130" dirty="0"/>
              <a:t>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88410" y="478154"/>
            <a:ext cx="257048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Times New Roman"/>
                <a:cs typeface="Times New Roman"/>
              </a:rPr>
              <a:t>Correlation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6257" y="1524559"/>
            <a:ext cx="7702550" cy="4512945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0"/>
              </a:spcBef>
            </a:pPr>
            <a:r>
              <a:rPr sz="3200" dirty="0">
                <a:solidFill>
                  <a:srgbClr val="FFFF00"/>
                </a:solidFill>
                <a:latin typeface="Times New Roman"/>
                <a:cs typeface="Times New Roman"/>
              </a:rPr>
              <a:t>Null</a:t>
            </a:r>
            <a:r>
              <a:rPr sz="3200" spc="-5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00"/>
                </a:solidFill>
                <a:latin typeface="Times New Roman"/>
                <a:cs typeface="Times New Roman"/>
              </a:rPr>
              <a:t>Hypothesis: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760"/>
              </a:spcBef>
            </a:pP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There</a:t>
            </a:r>
            <a:r>
              <a:rPr sz="3200" spc="-10" dirty="0">
                <a:solidFill>
                  <a:srgbClr val="FFFFFF"/>
                </a:solidFill>
                <a:latin typeface="Times New Roman"/>
                <a:cs typeface="Times New Roman"/>
              </a:rPr>
              <a:t> is</a:t>
            </a:r>
            <a:r>
              <a:rPr sz="32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no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 significant</a:t>
            </a:r>
            <a:r>
              <a:rPr sz="3200" spc="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correlation</a:t>
            </a:r>
            <a:r>
              <a:rPr sz="3200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between</a:t>
            </a:r>
            <a:r>
              <a:rPr sz="32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two </a:t>
            </a:r>
            <a:r>
              <a:rPr sz="3200" spc="-7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variables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Which</a:t>
            </a:r>
            <a:r>
              <a:rPr sz="32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Times New Roman"/>
                <a:cs typeface="Times New Roman"/>
              </a:rPr>
              <a:t>means</a:t>
            </a:r>
            <a:r>
              <a:rPr sz="32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r=0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solidFill>
                  <a:srgbClr val="FFFF00"/>
                </a:solidFill>
                <a:latin typeface="Times New Roman"/>
                <a:cs typeface="Times New Roman"/>
              </a:rPr>
              <a:t>Alternate</a:t>
            </a:r>
            <a:r>
              <a:rPr sz="3200" dirty="0">
                <a:solidFill>
                  <a:srgbClr val="FFFF00"/>
                </a:solidFill>
                <a:latin typeface="Times New Roman"/>
                <a:cs typeface="Times New Roman"/>
              </a:rPr>
              <a:t> Hypothesis:</a:t>
            </a:r>
            <a:endParaRPr sz="3200">
              <a:latin typeface="Times New Roman"/>
              <a:cs typeface="Times New Roman"/>
            </a:endParaRPr>
          </a:p>
          <a:p>
            <a:pPr marL="12700" marR="231775">
              <a:lnSpc>
                <a:spcPct val="100000"/>
              </a:lnSpc>
              <a:spcBef>
                <a:spcPts val="785"/>
              </a:spcBef>
            </a:pP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There</a:t>
            </a:r>
            <a:r>
              <a:rPr sz="3200" spc="-10" dirty="0">
                <a:solidFill>
                  <a:srgbClr val="FFFFFF"/>
                </a:solidFill>
                <a:latin typeface="Times New Roman"/>
                <a:cs typeface="Times New Roman"/>
              </a:rPr>
              <a:t> is</a:t>
            </a:r>
            <a:r>
              <a:rPr sz="32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 significant</a:t>
            </a:r>
            <a:r>
              <a:rPr sz="3200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correlation</a:t>
            </a:r>
            <a:r>
              <a:rPr sz="3200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between</a:t>
            </a:r>
            <a:r>
              <a:rPr sz="32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two </a:t>
            </a:r>
            <a:r>
              <a:rPr sz="3200" spc="-7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variables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12695" y="0"/>
            <a:ext cx="512635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" dirty="0"/>
              <a:t>How</a:t>
            </a:r>
            <a:r>
              <a:rPr sz="4000" spc="-5" dirty="0"/>
              <a:t> the</a:t>
            </a:r>
            <a:r>
              <a:rPr sz="4000" spc="-30" dirty="0"/>
              <a:t> </a:t>
            </a:r>
            <a:r>
              <a:rPr sz="4000" dirty="0"/>
              <a:t>data</a:t>
            </a:r>
            <a:r>
              <a:rPr sz="4000" spc="-50" dirty="0"/>
              <a:t> </a:t>
            </a:r>
            <a:r>
              <a:rPr sz="4000" spc="-10" dirty="0"/>
              <a:t>should</a:t>
            </a:r>
            <a:r>
              <a:rPr sz="4000" spc="45" dirty="0"/>
              <a:t> </a:t>
            </a:r>
            <a:r>
              <a:rPr sz="4000" spc="-5" dirty="0"/>
              <a:t>be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14300" y="604151"/>
            <a:ext cx="5587365" cy="1792798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6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Both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variables</a:t>
            </a:r>
            <a:r>
              <a:rPr sz="3200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should</a:t>
            </a:r>
            <a:r>
              <a:rPr sz="32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be</a:t>
            </a:r>
            <a:r>
              <a:rPr sz="32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metric</a:t>
            </a:r>
            <a:endParaRPr sz="3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endParaRPr lang="en-IN" sz="3200" spc="-5" dirty="0">
              <a:solidFill>
                <a:srgbClr val="FFFFFF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0"/>
              </a:spcBef>
              <a:tabLst>
                <a:tab pos="354965" algn="l"/>
                <a:tab pos="355600" algn="l"/>
              </a:tabLst>
            </a:pPr>
            <a:r>
              <a:rPr lang="en-IN" sz="3200" spc="-5" dirty="0">
                <a:solidFill>
                  <a:srgbClr val="FFFFFF"/>
                </a:solidFill>
                <a:latin typeface="Calibri"/>
                <a:cs typeface="Calibri"/>
              </a:rPr>
              <a:t>Correlation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300" y="2641345"/>
            <a:ext cx="98742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𝑟</a:t>
            </a:r>
            <a:r>
              <a:rPr sz="3200" spc="16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endParaRPr sz="32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77874" y="2511551"/>
            <a:ext cx="1241425" cy="3822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350" spc="75" dirty="0">
                <a:solidFill>
                  <a:srgbClr val="FFFFFF"/>
                </a:solidFill>
                <a:latin typeface="Cambria Math"/>
                <a:cs typeface="Cambria Math"/>
              </a:rPr>
              <a:t>𝐶𝑜𝑣(𝑥,𝑦)</a:t>
            </a:r>
            <a:endParaRPr sz="23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54861" y="2953766"/>
            <a:ext cx="678815" cy="3822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2350" spc="120" dirty="0">
                <a:solidFill>
                  <a:srgbClr val="FFFFFF"/>
                </a:solidFill>
                <a:latin typeface="Cambria Math"/>
                <a:cs typeface="Cambria Math"/>
              </a:rPr>
              <a:t>𝑠</a:t>
            </a:r>
            <a:r>
              <a:rPr sz="2850" spc="179" baseline="-14619" dirty="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sz="2350" spc="120" dirty="0">
                <a:solidFill>
                  <a:srgbClr val="FFFFFF"/>
                </a:solidFill>
                <a:latin typeface="Cambria Math"/>
                <a:cs typeface="Cambria Math"/>
              </a:rPr>
              <a:t>𝑠</a:t>
            </a:r>
            <a:r>
              <a:rPr sz="2850" spc="179" baseline="-14619" dirty="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endParaRPr sz="2850" baseline="-14619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90192" y="2929889"/>
            <a:ext cx="1214120" cy="25400"/>
          </a:xfrm>
          <a:custGeom>
            <a:avLst/>
            <a:gdLst/>
            <a:ahLst/>
            <a:cxnLst/>
            <a:rect l="l" t="t" r="r" b="b"/>
            <a:pathLst>
              <a:path w="1214120" h="25400">
                <a:moveTo>
                  <a:pt x="1214120" y="0"/>
                </a:moveTo>
                <a:lnTo>
                  <a:pt x="0" y="0"/>
                </a:lnTo>
                <a:lnTo>
                  <a:pt x="0" y="25400"/>
                </a:lnTo>
                <a:lnTo>
                  <a:pt x="1214120" y="25400"/>
                </a:lnTo>
                <a:lnTo>
                  <a:pt x="12141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96428" y="4316983"/>
            <a:ext cx="882650" cy="376555"/>
          </a:xfrm>
          <a:custGeom>
            <a:avLst/>
            <a:gdLst/>
            <a:ahLst/>
            <a:cxnLst/>
            <a:rect l="l" t="t" r="r" b="b"/>
            <a:pathLst>
              <a:path w="882650" h="376554">
                <a:moveTo>
                  <a:pt x="762038" y="0"/>
                </a:moveTo>
                <a:lnTo>
                  <a:pt x="756704" y="15367"/>
                </a:lnTo>
                <a:lnTo>
                  <a:pt x="778496" y="24816"/>
                </a:lnTo>
                <a:lnTo>
                  <a:pt x="797217" y="37909"/>
                </a:lnTo>
                <a:lnTo>
                  <a:pt x="825538" y="74930"/>
                </a:lnTo>
                <a:lnTo>
                  <a:pt x="842222" y="125015"/>
                </a:lnTo>
                <a:lnTo>
                  <a:pt x="847763" y="186436"/>
                </a:lnTo>
                <a:lnTo>
                  <a:pt x="846360" y="219602"/>
                </a:lnTo>
                <a:lnTo>
                  <a:pt x="835172" y="276840"/>
                </a:lnTo>
                <a:lnTo>
                  <a:pt x="812792" y="321558"/>
                </a:lnTo>
                <a:lnTo>
                  <a:pt x="778744" y="351708"/>
                </a:lnTo>
                <a:lnTo>
                  <a:pt x="757339" y="361188"/>
                </a:lnTo>
                <a:lnTo>
                  <a:pt x="762038" y="376555"/>
                </a:lnTo>
                <a:lnTo>
                  <a:pt x="813377" y="352425"/>
                </a:lnTo>
                <a:lnTo>
                  <a:pt x="851192" y="310769"/>
                </a:lnTo>
                <a:lnTo>
                  <a:pt x="874337" y="254841"/>
                </a:lnTo>
                <a:lnTo>
                  <a:pt x="882053" y="188340"/>
                </a:lnTo>
                <a:lnTo>
                  <a:pt x="880122" y="153836"/>
                </a:lnTo>
                <a:lnTo>
                  <a:pt x="864640" y="92686"/>
                </a:lnTo>
                <a:lnTo>
                  <a:pt x="833850" y="42916"/>
                </a:lnTo>
                <a:lnTo>
                  <a:pt x="789325" y="9907"/>
                </a:lnTo>
                <a:lnTo>
                  <a:pt x="762038" y="0"/>
                </a:lnTo>
                <a:close/>
              </a:path>
              <a:path w="882650" h="376554">
                <a:moveTo>
                  <a:pt x="120053" y="0"/>
                </a:moveTo>
                <a:lnTo>
                  <a:pt x="68843" y="24209"/>
                </a:lnTo>
                <a:lnTo>
                  <a:pt x="31064" y="66039"/>
                </a:lnTo>
                <a:lnTo>
                  <a:pt x="7769" y="121951"/>
                </a:lnTo>
                <a:lnTo>
                  <a:pt x="0" y="188340"/>
                </a:lnTo>
                <a:lnTo>
                  <a:pt x="1935" y="222918"/>
                </a:lnTo>
                <a:lnTo>
                  <a:pt x="17418" y="284120"/>
                </a:lnTo>
                <a:lnTo>
                  <a:pt x="48142" y="333799"/>
                </a:lnTo>
                <a:lnTo>
                  <a:pt x="92693" y="366668"/>
                </a:lnTo>
                <a:lnTo>
                  <a:pt x="120053" y="376555"/>
                </a:lnTo>
                <a:lnTo>
                  <a:pt x="124879" y="361188"/>
                </a:lnTo>
                <a:lnTo>
                  <a:pt x="103399" y="351708"/>
                </a:lnTo>
                <a:lnTo>
                  <a:pt x="84870" y="338502"/>
                </a:lnTo>
                <a:lnTo>
                  <a:pt x="56654" y="300863"/>
                </a:lnTo>
                <a:lnTo>
                  <a:pt x="39920" y="249745"/>
                </a:lnTo>
                <a:lnTo>
                  <a:pt x="34340" y="186436"/>
                </a:lnTo>
                <a:lnTo>
                  <a:pt x="35736" y="154314"/>
                </a:lnTo>
                <a:lnTo>
                  <a:pt x="46894" y="98550"/>
                </a:lnTo>
                <a:lnTo>
                  <a:pt x="69315" y="54621"/>
                </a:lnTo>
                <a:lnTo>
                  <a:pt x="103667" y="24816"/>
                </a:lnTo>
                <a:lnTo>
                  <a:pt x="125387" y="15367"/>
                </a:lnTo>
                <a:lnTo>
                  <a:pt x="1200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4300" y="3156620"/>
            <a:ext cx="2428240" cy="1560830"/>
          </a:xfrm>
          <a:prstGeom prst="rect">
            <a:avLst/>
          </a:prstGeom>
        </p:spPr>
        <p:txBody>
          <a:bodyPr vert="horz" wrap="square" lIns="0" tIns="292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05"/>
              </a:spcBef>
              <a:tabLst>
                <a:tab pos="354965" algn="l"/>
                <a:tab pos="355600" algn="l"/>
              </a:tabLst>
            </a:pP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Covariance</a:t>
            </a:r>
            <a:endParaRPr sz="32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2200"/>
              </a:spcBef>
              <a:buFont typeface="Arial MT"/>
              <a:buChar char="•"/>
              <a:tabLst>
                <a:tab pos="354965" algn="l"/>
                <a:tab pos="355600" algn="l"/>
                <a:tab pos="1214120" algn="l"/>
                <a:tab pos="2110740" algn="l"/>
              </a:tabLst>
            </a:pPr>
            <a:r>
              <a:rPr sz="3200" spc="-10" dirty="0">
                <a:solidFill>
                  <a:srgbClr val="FFFFFF"/>
                </a:solidFill>
                <a:latin typeface="Cambria Math"/>
                <a:cs typeface="Cambria Math"/>
              </a:rPr>
              <a:t>𝐶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𝑜𝑣	</a:t>
            </a:r>
            <a:r>
              <a:rPr sz="3200" spc="95" dirty="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sz="3200" spc="-16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𝑦	=</a:t>
            </a:r>
            <a:endParaRPr sz="3200" dirty="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93035" y="4074287"/>
            <a:ext cx="2230120" cy="3822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3525" spc="97" baseline="2364" dirty="0">
                <a:solidFill>
                  <a:srgbClr val="FFFFFF"/>
                </a:solidFill>
                <a:latin typeface="Cambria Math"/>
                <a:cs typeface="Cambria Math"/>
              </a:rPr>
              <a:t>∑</a:t>
            </a:r>
            <a:r>
              <a:rPr sz="2350" spc="65" dirty="0">
                <a:solidFill>
                  <a:srgbClr val="FFFFFF"/>
                </a:solidFill>
                <a:latin typeface="Cambria Math"/>
                <a:cs typeface="Cambria Math"/>
              </a:rPr>
              <a:t>(𝑥</a:t>
            </a:r>
            <a:r>
              <a:rPr sz="2850" spc="97" baseline="-14619" dirty="0">
                <a:solidFill>
                  <a:srgbClr val="FFFFFF"/>
                </a:solidFill>
                <a:latin typeface="Cambria Math"/>
                <a:cs typeface="Cambria Math"/>
              </a:rPr>
              <a:t>𝑖</a:t>
            </a:r>
            <a:r>
              <a:rPr sz="2350" spc="65" dirty="0">
                <a:solidFill>
                  <a:srgbClr val="FFFFFF"/>
                </a:solidFill>
                <a:latin typeface="Cambria Math"/>
                <a:cs typeface="Cambria Math"/>
              </a:rPr>
              <a:t>−𝑥)</a:t>
            </a:r>
            <a:r>
              <a:rPr sz="2350" spc="-4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2350" spc="85" dirty="0">
                <a:solidFill>
                  <a:srgbClr val="FFFFFF"/>
                </a:solidFill>
                <a:latin typeface="Cambria Math"/>
                <a:cs typeface="Cambria Math"/>
              </a:rPr>
              <a:t>(𝑦</a:t>
            </a:r>
            <a:r>
              <a:rPr sz="2850" spc="127" baseline="-14619" dirty="0">
                <a:solidFill>
                  <a:srgbClr val="FFFFFF"/>
                </a:solidFill>
                <a:latin typeface="Cambria Math"/>
                <a:cs typeface="Cambria Math"/>
              </a:rPr>
              <a:t>𝑖</a:t>
            </a:r>
            <a:r>
              <a:rPr sz="2350" spc="85" dirty="0">
                <a:solidFill>
                  <a:srgbClr val="FFFFFF"/>
                </a:solidFill>
                <a:latin typeface="Cambria Math"/>
                <a:cs typeface="Cambria Math"/>
              </a:rPr>
              <a:t>−𝑦)</a:t>
            </a:r>
            <a:endParaRPr sz="235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94176" y="4516500"/>
            <a:ext cx="218440" cy="3822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350" spc="295" dirty="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sz="2350">
              <a:latin typeface="Cambria Math"/>
              <a:cs typeface="Cambria Math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730373" y="4491989"/>
            <a:ext cx="2151380" cy="25400"/>
          </a:xfrm>
          <a:custGeom>
            <a:avLst/>
            <a:gdLst/>
            <a:ahLst/>
            <a:cxnLst/>
            <a:rect l="l" t="t" r="r" b="b"/>
            <a:pathLst>
              <a:path w="2151379" h="25400">
                <a:moveTo>
                  <a:pt x="2151379" y="0"/>
                </a:moveTo>
                <a:lnTo>
                  <a:pt x="0" y="0"/>
                </a:lnTo>
                <a:lnTo>
                  <a:pt x="0" y="25399"/>
                </a:lnTo>
                <a:lnTo>
                  <a:pt x="2151379" y="25399"/>
                </a:lnTo>
                <a:lnTo>
                  <a:pt x="21513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14300" y="4889880"/>
            <a:ext cx="318325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Standard</a:t>
            </a:r>
            <a:r>
              <a:rPr sz="32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Deviation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675254" y="5959919"/>
            <a:ext cx="69024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𝜎</a:t>
            </a:r>
            <a:r>
              <a:rPr sz="3200" spc="17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endParaRPr sz="320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60317" y="5502910"/>
            <a:ext cx="2177415" cy="1355090"/>
          </a:xfrm>
          <a:custGeom>
            <a:avLst/>
            <a:gdLst/>
            <a:ahLst/>
            <a:cxnLst/>
            <a:rect l="l" t="t" r="r" b="b"/>
            <a:pathLst>
              <a:path w="2177415" h="1355089">
                <a:moveTo>
                  <a:pt x="2177415" y="0"/>
                </a:moveTo>
                <a:lnTo>
                  <a:pt x="302895" y="126"/>
                </a:lnTo>
                <a:lnTo>
                  <a:pt x="256794" y="126"/>
                </a:lnTo>
                <a:lnTo>
                  <a:pt x="172720" y="1277226"/>
                </a:lnTo>
                <a:lnTo>
                  <a:pt x="71501" y="1089901"/>
                </a:lnTo>
                <a:lnTo>
                  <a:pt x="0" y="1127798"/>
                </a:lnTo>
                <a:lnTo>
                  <a:pt x="7747" y="1141882"/>
                </a:lnTo>
                <a:lnTo>
                  <a:pt x="45212" y="1121841"/>
                </a:lnTo>
                <a:lnTo>
                  <a:pt x="171831" y="1355013"/>
                </a:lnTo>
                <a:lnTo>
                  <a:pt x="190373" y="1355013"/>
                </a:lnTo>
                <a:lnTo>
                  <a:pt x="279019" y="26416"/>
                </a:lnTo>
                <a:lnTo>
                  <a:pt x="318770" y="26416"/>
                </a:lnTo>
                <a:lnTo>
                  <a:pt x="318770" y="25400"/>
                </a:lnTo>
                <a:lnTo>
                  <a:pt x="2177415" y="25400"/>
                </a:lnTo>
                <a:lnTo>
                  <a:pt x="21774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826255" y="5652262"/>
            <a:ext cx="193293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4800" spc="7" baseline="2604" dirty="0">
                <a:solidFill>
                  <a:srgbClr val="FFFFFF"/>
                </a:solidFill>
                <a:latin typeface="Cambria Math"/>
                <a:cs typeface="Cambria Math"/>
              </a:rPr>
              <a:t>∑</a:t>
            </a:r>
            <a:r>
              <a:rPr sz="3200" spc="5" dirty="0">
                <a:solidFill>
                  <a:srgbClr val="FFFFFF"/>
                </a:solidFill>
                <a:latin typeface="Cambria Math"/>
                <a:cs typeface="Cambria Math"/>
              </a:rPr>
              <a:t>(𝑥</a:t>
            </a:r>
            <a:r>
              <a:rPr sz="3525" spc="7" baseline="-15366" dirty="0">
                <a:solidFill>
                  <a:srgbClr val="FFFFFF"/>
                </a:solidFill>
                <a:latin typeface="Cambria Math"/>
                <a:cs typeface="Cambria Math"/>
              </a:rPr>
              <a:t>𝑖</a:t>
            </a:r>
            <a:r>
              <a:rPr sz="3525" spc="532" baseline="-15366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sz="3200" spc="-30" dirty="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sz="3200" spc="40" dirty="0">
                <a:solidFill>
                  <a:srgbClr val="FFFFFF"/>
                </a:solidFill>
                <a:latin typeface="Cambria Math"/>
                <a:cs typeface="Cambria Math"/>
              </a:rPr>
              <a:t>𝜇)</a:t>
            </a:r>
            <a:r>
              <a:rPr sz="3525" spc="60" baseline="22458" dirty="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endParaRPr sz="3525" baseline="22458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634229" y="6231699"/>
            <a:ext cx="32321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Cambria Math"/>
                <a:cs typeface="Cambria Math"/>
              </a:rPr>
              <a:t>𝑁</a:t>
            </a:r>
            <a:endParaRPr sz="32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863213" y="6247168"/>
            <a:ext cx="1874520" cy="25400"/>
          </a:xfrm>
          <a:custGeom>
            <a:avLst/>
            <a:gdLst/>
            <a:ahLst/>
            <a:cxnLst/>
            <a:rect l="l" t="t" r="r" b="b"/>
            <a:pathLst>
              <a:path w="1874520" h="25400">
                <a:moveTo>
                  <a:pt x="1874519" y="0"/>
                </a:moveTo>
                <a:lnTo>
                  <a:pt x="0" y="0"/>
                </a:lnTo>
                <a:lnTo>
                  <a:pt x="0" y="25400"/>
                </a:lnTo>
                <a:lnTo>
                  <a:pt x="1874519" y="25400"/>
                </a:lnTo>
                <a:lnTo>
                  <a:pt x="18745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00095" y="221297"/>
            <a:ext cx="199517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Data</a:t>
            </a:r>
            <a:r>
              <a:rPr spc="-75" dirty="0"/>
              <a:t> </a:t>
            </a:r>
            <a:r>
              <a:rPr spc="-5" dirty="0"/>
              <a:t>Set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417" y="1035939"/>
            <a:ext cx="5338445" cy="1781810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0"/>
              </a:spcBef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Car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Sales –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Only</a:t>
            </a:r>
            <a:r>
              <a:rPr sz="32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60" dirty="0">
                <a:solidFill>
                  <a:srgbClr val="FFFFFF"/>
                </a:solidFill>
                <a:latin typeface="Calibri"/>
                <a:cs typeface="Calibri"/>
              </a:rPr>
              <a:t>Two</a:t>
            </a:r>
            <a:r>
              <a:rPr sz="32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variables</a:t>
            </a:r>
            <a:endParaRPr sz="3200" dirty="0">
              <a:latin typeface="Calibri"/>
              <a:cs typeface="Calibri"/>
            </a:endParaRPr>
          </a:p>
          <a:p>
            <a:pPr marL="812800" lvl="1" indent="-342900">
              <a:spcBef>
                <a:spcPts val="76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Sales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Thousand</a:t>
            </a:r>
            <a:r>
              <a:rPr sz="32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Metric</a:t>
            </a:r>
            <a:endParaRPr sz="3200" dirty="0">
              <a:latin typeface="Calibri"/>
              <a:cs typeface="Calibri"/>
            </a:endParaRPr>
          </a:p>
          <a:p>
            <a:pPr marL="812800" lvl="1" indent="-342900">
              <a:spcBef>
                <a:spcPts val="78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Fuel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 Efficiency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Metric</a:t>
            </a:r>
            <a:endParaRPr sz="3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514" y="332701"/>
            <a:ext cx="8784971" cy="576059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3" y="260692"/>
            <a:ext cx="8640953" cy="604862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6257" y="4352607"/>
            <a:ext cx="812165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significant</a:t>
            </a:r>
            <a:r>
              <a:rPr sz="30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value</a:t>
            </a:r>
            <a:r>
              <a:rPr sz="30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0.837</a:t>
            </a:r>
            <a:r>
              <a:rPr sz="30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which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is 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greater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than</a:t>
            </a:r>
            <a:endParaRPr sz="3000">
              <a:latin typeface="Calibri"/>
              <a:cs typeface="Calibri"/>
            </a:endParaRPr>
          </a:p>
          <a:p>
            <a:pPr marL="354965" marR="37465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0.05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which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means the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null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hypothesis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is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accepted. </a:t>
            </a:r>
            <a:r>
              <a:rPr sz="3000" spc="-6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This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means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that there is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no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relationship between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 sales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mileage</a:t>
            </a:r>
            <a:r>
              <a:rPr sz="3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given</a:t>
            </a:r>
            <a:r>
              <a:rPr sz="30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by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vehicles.</a:t>
            </a:r>
            <a:endParaRPr sz="30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21232" y="398272"/>
          <a:ext cx="7346314" cy="38884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4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9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1663">
                <a:tc gridSpan="4">
                  <a:txBody>
                    <a:bodyPr/>
                    <a:lstStyle/>
                    <a:p>
                      <a:pPr algn="ctr">
                        <a:lnSpc>
                          <a:spcPts val="2185"/>
                        </a:lnSpc>
                      </a:pPr>
                      <a:r>
                        <a:rPr sz="2000" b="1" spc="-1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Correlations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551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60985" algn="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sales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003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mpg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003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3326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sales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27355" marR="419100" indent="175260">
                        <a:lnSpc>
                          <a:spcPct val="66700"/>
                        </a:lnSpc>
                        <a:spcBef>
                          <a:spcPts val="1170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Pearson </a:t>
                      </a: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Corr</a:t>
                      </a:r>
                      <a:r>
                        <a:rPr sz="2000" spc="-1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lation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48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170"/>
                        </a:spcBef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48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170"/>
                        </a:spcBef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-.017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485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42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3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.837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6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95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28930">
                        <a:lnSpc>
                          <a:spcPts val="219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157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195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154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0606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32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mpg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427355" marR="419100" indent="175260">
                        <a:lnSpc>
                          <a:spcPct val="66700"/>
                        </a:lnSpc>
                        <a:spcBef>
                          <a:spcPts val="495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Pearson </a:t>
                      </a: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Corr</a:t>
                      </a:r>
                      <a:r>
                        <a:rPr sz="2000" spc="-1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lation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R="244475" algn="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2000" spc="-5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-.017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358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Sig.</a:t>
                      </a:r>
                      <a:r>
                        <a:rPr sz="2000" spc="-3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(2-tailed)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R="287655" algn="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.837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6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</a:pPr>
                      <a:r>
                        <a:rPr sz="2000" dirty="0">
                          <a:solidFill>
                            <a:srgbClr val="25495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FDFDF"/>
                    </a:solidFill>
                  </a:tcPr>
                </a:tc>
                <a:tc>
                  <a:txBody>
                    <a:bodyPr/>
                    <a:lstStyle/>
                    <a:p>
                      <a:pPr marL="328930">
                        <a:lnSpc>
                          <a:spcPts val="220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154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200"/>
                        </a:lnSpc>
                      </a:pPr>
                      <a:r>
                        <a:rPr sz="2000" dirty="0">
                          <a:solidFill>
                            <a:srgbClr val="000104"/>
                          </a:solidFill>
                          <a:latin typeface="Times New Roman"/>
                          <a:cs typeface="Times New Roman"/>
                        </a:rPr>
                        <a:t>154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29000" y="39352"/>
            <a:ext cx="199453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Data</a:t>
            </a:r>
            <a:r>
              <a:rPr spc="-80" dirty="0"/>
              <a:t> </a:t>
            </a:r>
            <a:r>
              <a:rPr spc="-5" dirty="0"/>
              <a:t>Set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344" y="1180476"/>
            <a:ext cx="1624330" cy="1194435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0"/>
              </a:spcBef>
              <a:buFont typeface="Arial MT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32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Score</a:t>
            </a:r>
            <a:endParaRPr sz="32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60"/>
              </a:spcBef>
              <a:buFont typeface="Arial MT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32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5" dirty="0">
                <a:solidFill>
                  <a:srgbClr val="FFFFFF"/>
                </a:solidFill>
                <a:latin typeface="Calibri"/>
                <a:cs typeface="Calibri"/>
              </a:rPr>
              <a:t>Score</a:t>
            </a:r>
            <a:endParaRPr sz="3200" dirty="0">
              <a:latin typeface="Calibri"/>
              <a:cs typeface="Calibri"/>
            </a:endParaRPr>
          </a:p>
        </p:txBody>
      </p:sp>
      <p:pic>
        <p:nvPicPr>
          <p:cNvPr id="4" name="object 3">
            <a:extLst>
              <a:ext uri="{FF2B5EF4-FFF2-40B4-BE49-F238E27FC236}">
                <a16:creationId xmlns:a16="http://schemas.microsoft.com/office/drawing/2014/main" id="{D1D96C59-BB53-EE90-22F3-764C8B1EE35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62200" y="990600"/>
            <a:ext cx="6553200" cy="571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891</Words>
  <Application>Microsoft Office PowerPoint</Application>
  <PresentationFormat>On-screen Show (4:3)</PresentationFormat>
  <Paragraphs>335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 MT</vt:lpstr>
      <vt:lpstr>Calibri</vt:lpstr>
      <vt:lpstr>Cambria</vt:lpstr>
      <vt:lpstr>Cambria Math</vt:lpstr>
      <vt:lpstr>Times New Roman</vt:lpstr>
      <vt:lpstr>Office Theme</vt:lpstr>
      <vt:lpstr>Correlation</vt:lpstr>
      <vt:lpstr>PURPOSE</vt:lpstr>
      <vt:lpstr>Correlation</vt:lpstr>
      <vt:lpstr>How the data should be</vt:lpstr>
      <vt:lpstr>Data Set</vt:lpstr>
      <vt:lpstr>PowerPoint Presentation</vt:lpstr>
      <vt:lpstr>PowerPoint Presentation</vt:lpstr>
      <vt:lpstr>PowerPoint Presentation</vt:lpstr>
      <vt:lpstr>Data Set</vt:lpstr>
      <vt:lpstr>PowerPoint Presentation</vt:lpstr>
      <vt:lpstr>Types of Correlation</vt:lpstr>
      <vt:lpstr>What is the meaning of r value</vt:lpstr>
      <vt:lpstr>Three variables</vt:lpstr>
      <vt:lpstr>Rank Correlation</vt:lpstr>
      <vt:lpstr>PowerPoint Presentation</vt:lpstr>
      <vt:lpstr>Rank Correlation</vt:lpstr>
      <vt:lpstr>Partial Correlation</vt:lpstr>
      <vt:lpstr>PowerPoint Presentation</vt:lpstr>
      <vt:lpstr>Partial Correlation</vt:lpstr>
      <vt:lpstr>PowerPoint Presentation</vt:lpstr>
      <vt:lpstr>ASSUMPTION</vt:lpstr>
      <vt:lpstr>Size of the variable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Correlation</dc:title>
  <dc:creator>kasilingam</dc:creator>
  <cp:lastModifiedBy>Ajay J</cp:lastModifiedBy>
  <cp:revision>3</cp:revision>
  <dcterms:created xsi:type="dcterms:W3CDTF">2024-11-18T11:15:07Z</dcterms:created>
  <dcterms:modified xsi:type="dcterms:W3CDTF">2024-11-18T11:38:01Z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2020-07-09T00:00:00Z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2024-11-18T00:00:00Z</vt:filetime>
  </property>
</Properties>
</file>